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7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80" r:id="rId2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29CE11-51DD-4E28-B6B5-60B467870933}" v="6" dt="2026-09-07T17:49:25.5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178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mmy Scheer" userId="59e4b4ee-4119-452e-baa5-cf9d69deb4b9" providerId="ADAL" clId="{248315EE-F143-4ADE-9C44-D114B82B9816}"/>
    <pc:docChg chg="undo custSel addSld delSld modSld sldOrd">
      <pc:chgData name="Jimmy Scheer" userId="59e4b4ee-4119-452e-baa5-cf9d69deb4b9" providerId="ADAL" clId="{248315EE-F143-4ADE-9C44-D114B82B9816}" dt="2026-09-08T12:20:18.583" v="172" actId="20577"/>
      <pc:docMkLst>
        <pc:docMk/>
      </pc:docMkLst>
      <pc:sldChg chg="modSp mod">
        <pc:chgData name="Jimmy Scheer" userId="59e4b4ee-4119-452e-baa5-cf9d69deb4b9" providerId="ADAL" clId="{248315EE-F143-4ADE-9C44-D114B82B9816}" dt="2026-09-07T17:49:47.665" v="63" actId="20577"/>
        <pc:sldMkLst>
          <pc:docMk/>
          <pc:sldMk cId="0" sldId="256"/>
        </pc:sldMkLst>
        <pc:spChg chg="mod">
          <ac:chgData name="Jimmy Scheer" userId="59e4b4ee-4119-452e-baa5-cf9d69deb4b9" providerId="ADAL" clId="{248315EE-F143-4ADE-9C44-D114B82B9816}" dt="2026-09-07T17:49:47.665" v="63" actId="20577"/>
          <ac:spMkLst>
            <pc:docMk/>
            <pc:sldMk cId="0" sldId="256"/>
            <ac:spMk id="18" creationId="{00000000-0000-0000-0000-000000000000}"/>
          </ac:spMkLst>
        </pc:spChg>
      </pc:sldChg>
      <pc:sldChg chg="modSp mod">
        <pc:chgData name="Jimmy Scheer" userId="59e4b4ee-4119-452e-baa5-cf9d69deb4b9" providerId="ADAL" clId="{248315EE-F143-4ADE-9C44-D114B82B9816}" dt="2026-09-08T12:20:18.583" v="172" actId="20577"/>
        <pc:sldMkLst>
          <pc:docMk/>
          <pc:sldMk cId="0" sldId="260"/>
        </pc:sldMkLst>
        <pc:spChg chg="mod">
          <ac:chgData name="Jimmy Scheer" userId="59e4b4ee-4119-452e-baa5-cf9d69deb4b9" providerId="ADAL" clId="{248315EE-F143-4ADE-9C44-D114B82B9816}" dt="2026-09-08T12:20:18.583" v="172" actId="20577"/>
          <ac:spMkLst>
            <pc:docMk/>
            <pc:sldMk cId="0" sldId="260"/>
            <ac:spMk id="2" creationId="{00000000-0000-0000-0000-000000000000}"/>
          </ac:spMkLst>
        </pc:spChg>
      </pc:sldChg>
      <pc:sldChg chg="modSp mod">
        <pc:chgData name="Jimmy Scheer" userId="59e4b4ee-4119-452e-baa5-cf9d69deb4b9" providerId="ADAL" clId="{248315EE-F143-4ADE-9C44-D114B82B9816}" dt="2026-09-07T17:48:38.854" v="45" actId="20577"/>
        <pc:sldMkLst>
          <pc:docMk/>
          <pc:sldMk cId="0" sldId="269"/>
        </pc:sldMkLst>
        <pc:spChg chg="mod">
          <ac:chgData name="Jimmy Scheer" userId="59e4b4ee-4119-452e-baa5-cf9d69deb4b9" providerId="ADAL" clId="{248315EE-F143-4ADE-9C44-D114B82B9816}" dt="2026-09-07T17:47:44.501" v="12" actId="20577"/>
          <ac:spMkLst>
            <pc:docMk/>
            <pc:sldMk cId="0" sldId="269"/>
            <ac:spMk id="5" creationId="{00000000-0000-0000-0000-000000000000}"/>
          </ac:spMkLst>
        </pc:spChg>
        <pc:spChg chg="mod">
          <ac:chgData name="Jimmy Scheer" userId="59e4b4ee-4119-452e-baa5-cf9d69deb4b9" providerId="ADAL" clId="{248315EE-F143-4ADE-9C44-D114B82B9816}" dt="2026-09-07T17:48:27.271" v="32" actId="20577"/>
          <ac:spMkLst>
            <pc:docMk/>
            <pc:sldMk cId="0" sldId="269"/>
            <ac:spMk id="6" creationId="{00000000-0000-0000-0000-000000000000}"/>
          </ac:spMkLst>
        </pc:spChg>
        <pc:spChg chg="mod">
          <ac:chgData name="Jimmy Scheer" userId="59e4b4ee-4119-452e-baa5-cf9d69deb4b9" providerId="ADAL" clId="{248315EE-F143-4ADE-9C44-D114B82B9816}" dt="2026-09-07T17:48:38.854" v="45" actId="20577"/>
          <ac:spMkLst>
            <pc:docMk/>
            <pc:sldMk cId="0" sldId="269"/>
            <ac:spMk id="17" creationId="{00000000-0000-0000-0000-000000000000}"/>
          </ac:spMkLst>
        </pc:spChg>
      </pc:sldChg>
      <pc:sldChg chg="modSp mod">
        <pc:chgData name="Jimmy Scheer" userId="59e4b4ee-4119-452e-baa5-cf9d69deb4b9" providerId="ADAL" clId="{248315EE-F143-4ADE-9C44-D114B82B9816}" dt="2026-09-07T17:47:53.026" v="20" actId="20577"/>
        <pc:sldMkLst>
          <pc:docMk/>
          <pc:sldMk cId="0" sldId="270"/>
        </pc:sldMkLst>
        <pc:spChg chg="mod">
          <ac:chgData name="Jimmy Scheer" userId="59e4b4ee-4119-452e-baa5-cf9d69deb4b9" providerId="ADAL" clId="{248315EE-F143-4ADE-9C44-D114B82B9816}" dt="2026-09-07T17:47:53.026" v="20" actId="20577"/>
          <ac:spMkLst>
            <pc:docMk/>
            <pc:sldMk cId="0" sldId="270"/>
            <ac:spMk id="5" creationId="{00000000-0000-0000-0000-000000000000}"/>
          </ac:spMkLst>
        </pc:spChg>
      </pc:sldChg>
      <pc:sldChg chg="modSp mod">
        <pc:chgData name="Jimmy Scheer" userId="59e4b4ee-4119-452e-baa5-cf9d69deb4b9" providerId="ADAL" clId="{248315EE-F143-4ADE-9C44-D114B82B9816}" dt="2026-09-07T17:48:03.933" v="31" actId="6549"/>
        <pc:sldMkLst>
          <pc:docMk/>
          <pc:sldMk cId="0" sldId="271"/>
        </pc:sldMkLst>
        <pc:spChg chg="mod">
          <ac:chgData name="Jimmy Scheer" userId="59e4b4ee-4119-452e-baa5-cf9d69deb4b9" providerId="ADAL" clId="{248315EE-F143-4ADE-9C44-D114B82B9816}" dt="2026-09-07T17:48:03.933" v="31" actId="6549"/>
          <ac:spMkLst>
            <pc:docMk/>
            <pc:sldMk cId="0" sldId="271"/>
            <ac:spMk id="5" creationId="{00000000-0000-0000-0000-000000000000}"/>
          </ac:spMkLst>
        </pc:spChg>
      </pc:sldChg>
      <pc:sldChg chg="del">
        <pc:chgData name="Jimmy Scheer" userId="59e4b4ee-4119-452e-baa5-cf9d69deb4b9" providerId="ADAL" clId="{248315EE-F143-4ADE-9C44-D114B82B9816}" dt="2026-09-07T17:46:56.968" v="4" actId="47"/>
        <pc:sldMkLst>
          <pc:docMk/>
          <pc:sldMk cId="0" sldId="273"/>
        </pc:sldMkLst>
      </pc:sldChg>
      <pc:sldChg chg="del">
        <pc:chgData name="Jimmy Scheer" userId="59e4b4ee-4119-452e-baa5-cf9d69deb4b9" providerId="ADAL" clId="{248315EE-F143-4ADE-9C44-D114B82B9816}" dt="2026-09-07T17:47:06.924" v="5" actId="47"/>
        <pc:sldMkLst>
          <pc:docMk/>
          <pc:sldMk cId="0" sldId="274"/>
        </pc:sldMkLst>
      </pc:sldChg>
      <pc:sldChg chg="modSp add mod ord">
        <pc:chgData name="Jimmy Scheer" userId="59e4b4ee-4119-452e-baa5-cf9d69deb4b9" providerId="ADAL" clId="{248315EE-F143-4ADE-9C44-D114B82B9816}" dt="2026-09-07T17:55:42.935" v="171" actId="20577"/>
        <pc:sldMkLst>
          <pc:docMk/>
          <pc:sldMk cId="4069188213" sldId="275"/>
        </pc:sldMkLst>
        <pc:spChg chg="mod">
          <ac:chgData name="Jimmy Scheer" userId="59e4b4ee-4119-452e-baa5-cf9d69deb4b9" providerId="ADAL" clId="{248315EE-F143-4ADE-9C44-D114B82B9816}" dt="2026-09-07T17:55:42.935" v="171" actId="20577"/>
          <ac:spMkLst>
            <pc:docMk/>
            <pc:sldMk cId="4069188213" sldId="275"/>
            <ac:spMk id="15" creationId="{A79BD5CE-496F-52E9-AFDC-9B09BE97D77B}"/>
          </ac:spMkLst>
        </pc:spChg>
        <pc:spChg chg="mod">
          <ac:chgData name="Jimmy Scheer" userId="59e4b4ee-4119-452e-baa5-cf9d69deb4b9" providerId="ADAL" clId="{248315EE-F143-4ADE-9C44-D114B82B9816}" dt="2026-09-07T17:50:57.963" v="151" actId="20577"/>
          <ac:spMkLst>
            <pc:docMk/>
            <pc:sldMk cId="4069188213" sldId="275"/>
            <ac:spMk id="16" creationId="{1BCA6F84-3666-E00C-9343-10260599C223}"/>
          </ac:spMkLst>
        </pc:spChg>
      </pc:sldChg>
      <pc:sldChg chg="add">
        <pc:chgData name="Jimmy Scheer" userId="59e4b4ee-4119-452e-baa5-cf9d69deb4b9" providerId="ADAL" clId="{248315EE-F143-4ADE-9C44-D114B82B9816}" dt="2026-09-07T17:46:42.041" v="3"/>
        <pc:sldMkLst>
          <pc:docMk/>
          <pc:sldMk cId="1466310146" sldId="2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2701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Style based on uploaded Aventus example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n8n Academy positions workflows around triggers, data movement, APIs, AI, testing and debugging.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Google AI Studio / Gemini API has a free tier but rate limits and pricing can change; see official pricing and quota docs.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n8n Academy: N8N101/N8N102/N8N103 structure.
- Google AI Studio / Gemini API pricing and free tier may change; students must check their own quota.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n8n Academy: N8N101/N8N102/N8N103 structure.
- Google AI Studio / Gemini API pricing and free tier may change; students must check their own quota.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Google AI Studio: Gemini API key creation and quota information.
- n8n Learn: credentials, HTTP/API nodes, expressions and AI workflow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570D1C0D-084F-EB97-6EA7-6007FF67C3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1838" y="1512613"/>
            <a:ext cx="5363791" cy="2975366"/>
          </a:xfrm>
        </p:spPr>
        <p:txBody>
          <a:bodyPr anchor="ctr">
            <a:normAutofit/>
          </a:bodyPr>
          <a:lstStyle>
            <a:lvl1pPr algn="l">
              <a:defRPr sz="6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C3315FA5-4943-D783-2249-A12CDFBD0A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209" y="4487979"/>
            <a:ext cx="5363791" cy="182074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rgbClr val="3D3C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85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97">
          <p15:clr>
            <a:srgbClr val="FBAE40"/>
          </p15:clr>
        </p15:guide>
        <p15:guide id="4" orient="horz" pos="550">
          <p15:clr>
            <a:srgbClr val="FBAE40"/>
          </p15:clr>
        </p15:guide>
        <p15:guide id="5" pos="46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1462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4" orient="horz" pos="550">
          <p15:clr>
            <a:srgbClr val="FBAE40"/>
          </p15:clr>
        </p15:guide>
        <p15:guide id="5" pos="7151">
          <p15:clr>
            <a:srgbClr val="FBAE40"/>
          </p15:clr>
        </p15:guide>
        <p15:guide id="6" pos="461">
          <p15:clr>
            <a:srgbClr val="FBAE40"/>
          </p15:clr>
        </p15:guide>
        <p15:guide id="7" orient="horz" pos="3816">
          <p15:clr>
            <a:srgbClr val="FBAE40"/>
          </p15:clr>
        </p15:guide>
        <p15:guide id="8" orient="horz" pos="1274">
          <p15:clr>
            <a:srgbClr val="FBAE40"/>
          </p15:clr>
        </p15:guide>
        <p15:guide id="10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A79BD5CE-496F-52E9-AFDC-9B09BE97D7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sz="3600" i="1" dirty="0"/>
              <a:t>Procesautomatisering met AI</a:t>
            </a:r>
          </a:p>
        </p:txBody>
      </p:sp>
      <p:sp>
        <p:nvSpPr>
          <p:cNvPr id="16" name="Ondertitel 15">
            <a:extLst>
              <a:ext uri="{FF2B5EF4-FFF2-40B4-BE49-F238E27FC236}">
                <a16:creationId xmlns:a16="http://schemas.microsoft.com/office/drawing/2014/main" id="{1BCA6F84-3666-E00C-9343-10260599C2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l-NL" sz="1800" dirty="0"/>
              <a:t>Periode 1 2026-2027</a:t>
            </a:r>
          </a:p>
          <a:p>
            <a:r>
              <a:rPr lang="nl-NL" sz="1800" dirty="0"/>
              <a:t>Dhr. J. Scheer.</a:t>
            </a:r>
          </a:p>
        </p:txBody>
      </p:sp>
    </p:spTree>
    <p:extLst>
      <p:ext uri="{BB962C8B-B14F-4D97-AF65-F5344CB8AC3E}">
        <p14:creationId xmlns:p14="http://schemas.microsoft.com/office/powerpoint/2010/main" val="4069188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72C8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72C8D2"/>
          </a:solidFill>
          <a:ln w="12700">
            <a:solidFill>
              <a:srgbClr val="72C8D2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Shape 1"/>
          <p:cNvSpPr/>
          <p:nvPr/>
        </p:nvSpPr>
        <p:spPr>
          <a:xfrm>
            <a:off x="4617720" y="0"/>
            <a:ext cx="7571232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4" name="Text 2"/>
          <p:cNvSpPr/>
          <p:nvPr/>
        </p:nvSpPr>
        <p:spPr>
          <a:xfrm>
            <a:off x="548640" y="1051560"/>
            <a:ext cx="38404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AI PROCES</a:t>
            </a:r>
            <a:endParaRPr lang="en-US" sz="3100" dirty="0"/>
          </a:p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AUTOMATISERING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566928" y="242316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n8n + Gemini API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76072" y="297180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</a:rPr>
              <a:t>Periode van 7 lessen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</a:rPr>
              <a:t>MBO ICT niveau 4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0378440" y="246888"/>
            <a:ext cx="1280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E9AAA"/>
                </a:solidFill>
              </a:rPr>
              <a:t>Aventus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166360" y="1005840"/>
            <a:ext cx="5303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22222"/>
                </a:solidFill>
              </a:rPr>
              <a:t>Wat ga je bouwen?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5184648" y="150876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22222"/>
                </a:solidFill>
              </a:rPr>
              <a:t>Een slimme n8n-flow die een echte gebruiker helpt met keuzes, controle en advies.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394960" y="2743200"/>
            <a:ext cx="123444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Input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6629400" y="2948940"/>
            <a:ext cx="548640" cy="0"/>
          </a:xfrm>
          <a:prstGeom prst="line">
            <a:avLst/>
          </a:prstGeom>
          <a:noFill/>
          <a:ln w="25400">
            <a:solidFill>
              <a:srgbClr val="1E9AA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NL"/>
          </a:p>
        </p:txBody>
      </p:sp>
      <p:sp>
        <p:nvSpPr>
          <p:cNvPr id="12" name="Text 10"/>
          <p:cNvSpPr/>
          <p:nvPr/>
        </p:nvSpPr>
        <p:spPr>
          <a:xfrm>
            <a:off x="7178040" y="2743200"/>
            <a:ext cx="123444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Controle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8412480" y="2948940"/>
            <a:ext cx="548640" cy="0"/>
          </a:xfrm>
          <a:prstGeom prst="line">
            <a:avLst/>
          </a:prstGeom>
          <a:noFill/>
          <a:ln w="25400">
            <a:solidFill>
              <a:srgbClr val="1E9AA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NL"/>
          </a:p>
        </p:txBody>
      </p:sp>
      <p:sp>
        <p:nvSpPr>
          <p:cNvPr id="14" name="Text 12"/>
          <p:cNvSpPr/>
          <p:nvPr/>
        </p:nvSpPr>
        <p:spPr>
          <a:xfrm>
            <a:off x="8961120" y="2743200"/>
            <a:ext cx="123444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Gemini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10195560" y="2948940"/>
            <a:ext cx="548640" cy="0"/>
          </a:xfrm>
          <a:prstGeom prst="line">
            <a:avLst/>
          </a:prstGeom>
          <a:noFill/>
          <a:ln w="25400">
            <a:solidFill>
              <a:srgbClr val="1E9AA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NL"/>
          </a:p>
        </p:txBody>
      </p:sp>
      <p:sp>
        <p:nvSpPr>
          <p:cNvPr id="16" name="Text 14"/>
          <p:cNvSpPr/>
          <p:nvPr/>
        </p:nvSpPr>
        <p:spPr>
          <a:xfrm>
            <a:off x="10744200" y="2743200"/>
            <a:ext cx="91440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Output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193792" y="5074920"/>
            <a:ext cx="38404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9AAA"/>
                </a:solidFill>
              </a:rPr>
              <a:t>Omgeving: n8n.ehcprojects.nl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5193792" y="5440680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6666"/>
                </a:solidFill>
              </a:rPr>
              <a:t>Documentatie: learn.n8n.io</a:t>
            </a:r>
          </a:p>
          <a:p>
            <a:r>
              <a:rPr lang="en-US" sz="1100" dirty="0">
                <a:solidFill>
                  <a:srgbClr val="666666"/>
                </a:solidFill>
              </a:rPr>
              <a:t>API: </a:t>
            </a:r>
            <a:r>
              <a:rPr lang="en-US" sz="1100" dirty="0">
                <a:solidFill>
                  <a:srgbClr val="222222"/>
                </a:solidFill>
              </a:rPr>
              <a:t>aistudio.google.com</a:t>
            </a:r>
          </a:p>
          <a:p>
            <a:pPr marL="0" indent="0">
              <a:buNone/>
            </a:pP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" y="73152"/>
            <a:ext cx="12042648" cy="6711696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72C8D2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11676888" y="164592"/>
            <a:ext cx="237744" cy="237744"/>
          </a:xfrm>
          <a:prstGeom prst="rect">
            <a:avLst/>
          </a:prstGeom>
          <a:solidFill>
            <a:srgbClr val="FFFFFF">
              <a:alpha val="0"/>
            </a:srgbClr>
          </a:solidFill>
          <a:ln w="16510">
            <a:solidFill>
              <a:srgbClr val="72C8D2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9A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9184" y="647395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77777"/>
                </a:solidFill>
              </a:rPr>
              <a:t>Overzicht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402336"/>
            <a:ext cx="7955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22222"/>
                </a:solidFill>
              </a:rPr>
              <a:t>Wat is het doel van deze periode?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12064" y="850392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66666"/>
                </a:solidFill>
              </a:rPr>
              <a:t>Niet “een AI-chatbot maken”, maar leren hoe je AI netjes in een bedrijfsflow zet.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594360" y="1417320"/>
            <a:ext cx="2606040" cy="365760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9AAA"/>
                </a:solidFill>
              </a:rPr>
              <a:t>1. Workflow denken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94360" y="1810512"/>
            <a:ext cx="2606040" cy="1024128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Je herkent triggers, data, controles, routes en outputs.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429000" y="1417320"/>
            <a:ext cx="2606040" cy="365760"/>
          </a:xfrm>
          <a:prstGeom prst="rect">
            <a:avLst/>
          </a:prstGeom>
          <a:solidFill>
            <a:srgbClr val="F7FAFF"/>
          </a:solidFill>
          <a:ln w="12700">
            <a:solidFill>
              <a:srgbClr val="BDD6F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F6FEB"/>
                </a:solidFill>
              </a:rPr>
              <a:t>2. Data gebruiken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429000" y="1810512"/>
            <a:ext cx="2606040" cy="1024128"/>
          </a:xfrm>
          <a:prstGeom prst="rect">
            <a:avLst/>
          </a:prstGeom>
          <a:solidFill>
            <a:srgbClr val="F7FAFF"/>
          </a:solidFill>
          <a:ln w="12700">
            <a:solidFill>
              <a:srgbClr val="BDD6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Je werkt met JSON, velden, expressions en duidelijke input.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6263640" y="1417320"/>
            <a:ext cx="2606040" cy="365760"/>
          </a:xfrm>
          <a:prstGeom prst="rect">
            <a:avLst/>
          </a:prstGeom>
          <a:solidFill>
            <a:srgbClr val="FAF8FF"/>
          </a:solidFill>
          <a:ln w="12700">
            <a:solidFill>
              <a:srgbClr val="CDBBF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7048E8"/>
                </a:solidFill>
              </a:rPr>
              <a:t>3. AI slim inzetten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263640" y="1810512"/>
            <a:ext cx="2606040" cy="1024128"/>
          </a:xfrm>
          <a:prstGeom prst="rect">
            <a:avLst/>
          </a:prstGeom>
          <a:solidFill>
            <a:srgbClr val="FAF8FF"/>
          </a:solidFill>
          <a:ln w="12700">
            <a:solidFill>
              <a:srgbClr val="CDBB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Gemini maakt advies of classificatie, maar beslist niet blind.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9098280" y="1417320"/>
            <a:ext cx="2606040" cy="365760"/>
          </a:xfrm>
          <a:prstGeom prst="rect">
            <a:avLst/>
          </a:prstGeom>
          <a:solidFill>
            <a:srgbClr val="F7FFF9"/>
          </a:solidFill>
          <a:ln w="12700">
            <a:solidFill>
              <a:srgbClr val="BFE7CA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8E5A"/>
                </a:solidFill>
              </a:rPr>
              <a:t>4. Testen &amp; demo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098280" y="1810512"/>
            <a:ext cx="2606040" cy="1024128"/>
          </a:xfrm>
          <a:prstGeom prst="rect">
            <a:avLst/>
          </a:prstGeom>
          <a:solidFill>
            <a:srgbClr val="F7FFF9"/>
          </a:solidFill>
          <a:ln w="12700">
            <a:solidFill>
              <a:srgbClr val="BFE7C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Je bewijst dat je flow werkt met testcases en executions.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594360" y="342900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2222"/>
                </a:solidFill>
              </a:rPr>
              <a:t>Einduitkomst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94360" y="384048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1E9AAA"/>
                </a:solidFill>
              </a:rPr>
              <a:t>Een werkende n8n-flow met AI-stap, routes, foutcontrole, nette output en een korte demo.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594360" y="4617720"/>
            <a:ext cx="338328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72C8D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940" dirty="0">
                <a:solidFill>
                  <a:srgbClr val="222222"/>
                </a:solidFill>
              </a:rPr>
              <a:t>Wat we willen zien:</a:t>
            </a:r>
            <a:endParaRPr lang="en-US" sz="940" dirty="0"/>
          </a:p>
          <a:p>
            <a:pPr marL="0" indent="0">
              <a:buNone/>
            </a:pPr>
            <a:r>
              <a:rPr lang="en-US" sz="940" dirty="0">
                <a:solidFill>
                  <a:srgbClr val="222222"/>
                </a:solidFill>
              </a:rPr>
              <a:t>workflow draait live + duidelijke output</a:t>
            </a:r>
            <a:endParaRPr lang="en-US" sz="940" dirty="0"/>
          </a:p>
        </p:txBody>
      </p:sp>
      <p:sp>
        <p:nvSpPr>
          <p:cNvPr id="18" name="Text 16"/>
          <p:cNvSpPr/>
          <p:nvPr/>
        </p:nvSpPr>
        <p:spPr>
          <a:xfrm>
            <a:off x="4251960" y="4617720"/>
            <a:ext cx="338328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72C8D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940" dirty="0">
                <a:solidFill>
                  <a:srgbClr val="222222"/>
                </a:solidFill>
              </a:rPr>
              <a:t>Wat we niet willen zien:</a:t>
            </a:r>
            <a:endParaRPr lang="en-US" sz="940" dirty="0"/>
          </a:p>
          <a:p>
            <a:pPr marL="0" indent="0">
              <a:buNone/>
            </a:pPr>
            <a:r>
              <a:rPr lang="en-US" sz="940" dirty="0">
                <a:solidFill>
                  <a:srgbClr val="222222"/>
                </a:solidFill>
              </a:rPr>
              <a:t>alleen losse prompt of screenshot</a:t>
            </a:r>
            <a:endParaRPr lang="en-US" sz="940" dirty="0"/>
          </a:p>
        </p:txBody>
      </p:sp>
      <p:sp>
        <p:nvSpPr>
          <p:cNvPr id="19" name="Text 17"/>
          <p:cNvSpPr/>
          <p:nvPr/>
        </p:nvSpPr>
        <p:spPr>
          <a:xfrm>
            <a:off x="7909560" y="4617720"/>
            <a:ext cx="338328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72C8D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940" dirty="0">
                <a:solidFill>
                  <a:srgbClr val="222222"/>
                </a:solidFill>
              </a:rPr>
              <a:t>Bewijs:</a:t>
            </a:r>
            <a:endParaRPr lang="en-US" sz="940" dirty="0"/>
          </a:p>
          <a:p>
            <a:pPr marL="0" indent="0">
              <a:buNone/>
            </a:pPr>
            <a:r>
              <a:rPr lang="en-US" sz="940" dirty="0">
                <a:solidFill>
                  <a:srgbClr val="222222"/>
                </a:solidFill>
              </a:rPr>
              <a:t>executions, tests en export van de workflow</a:t>
            </a:r>
            <a:endParaRPr lang="en-US" sz="9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" y="73152"/>
            <a:ext cx="12042648" cy="6711696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72C8D2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11676888" y="164592"/>
            <a:ext cx="237744" cy="237744"/>
          </a:xfrm>
          <a:prstGeom prst="rect">
            <a:avLst/>
          </a:prstGeom>
          <a:solidFill>
            <a:srgbClr val="FFFFFF">
              <a:alpha val="0"/>
            </a:srgbClr>
          </a:solidFill>
          <a:ln w="16510">
            <a:solidFill>
              <a:srgbClr val="72C8D2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9A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9184" y="647395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77777"/>
                </a:solidFill>
              </a:rPr>
              <a:t>Tools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402336"/>
            <a:ext cx="7955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22222"/>
                </a:solidFill>
              </a:rPr>
              <a:t>Tools &amp; afspraken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12064" y="850392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66666"/>
                </a:solidFill>
              </a:rPr>
              <a:t>Gebruik de n8n Learn omgeving als documentatie. De les zelf is bouwen.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685800" y="1234440"/>
            <a:ext cx="3383280" cy="365760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9AAA"/>
                </a:solidFill>
              </a:rPr>
              <a:t>n8n omgeving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85800" y="1627632"/>
            <a:ext cx="3383280" cy="1024128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Log in op: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n8n.ehcprojects.nl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Werk altijd in je eigen workflow.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434840" y="1234440"/>
            <a:ext cx="3383280" cy="365760"/>
          </a:xfrm>
          <a:prstGeom prst="rect">
            <a:avLst/>
          </a:prstGeom>
          <a:solidFill>
            <a:srgbClr val="F7FAFF"/>
          </a:solidFill>
          <a:ln w="12700">
            <a:solidFill>
              <a:srgbClr val="BDD6F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F6FEB"/>
                </a:solidFill>
              </a:rPr>
              <a:t>n8n Learn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434840" y="1627632"/>
            <a:ext cx="3383280" cy="1024128"/>
          </a:xfrm>
          <a:prstGeom prst="rect">
            <a:avLst/>
          </a:prstGeom>
          <a:solidFill>
            <a:srgbClr val="F7FAFF"/>
          </a:solidFill>
          <a:ln w="12700">
            <a:solidFill>
              <a:srgbClr val="BDD6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Gebruik vooral N8N101.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Bij API/AI kijk je gericht in N8N102/103.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183880" y="1234440"/>
            <a:ext cx="3383280" cy="365760"/>
          </a:xfrm>
          <a:prstGeom prst="rect">
            <a:avLst/>
          </a:prstGeom>
          <a:solidFill>
            <a:srgbClr val="FAF8FF"/>
          </a:solidFill>
          <a:ln w="12700">
            <a:solidFill>
              <a:srgbClr val="CDBBF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7048E8"/>
                </a:solidFill>
              </a:rPr>
              <a:t>Gemini API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183880" y="1627632"/>
            <a:ext cx="3383280" cy="1024128"/>
          </a:xfrm>
          <a:prstGeom prst="rect">
            <a:avLst/>
          </a:prstGeom>
          <a:solidFill>
            <a:srgbClr val="FAF8FF"/>
          </a:solidFill>
          <a:ln w="12700">
            <a:solidFill>
              <a:srgbClr val="CDBB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Maak je API-key via: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aistudio.google.com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Gebruik een light/flash model.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85800" y="3337560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2222"/>
                </a:solidFill>
              </a:rPr>
              <a:t>Zuinig met credits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85800" y="3749040"/>
            <a:ext cx="2560320" cy="914400"/>
          </a:xfrm>
          <a:prstGeom prst="rect">
            <a:avLst/>
          </a:prstGeom>
          <a:solidFill>
            <a:srgbClr val="FFFDF7"/>
          </a:solidFill>
          <a:ln w="12700">
            <a:solidFill>
              <a:srgbClr val="F0D39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940" dirty="0">
                <a:solidFill>
                  <a:srgbClr val="222222"/>
                </a:solidFill>
              </a:rPr>
              <a:t>Test eerst zonder AI.</a:t>
            </a:r>
            <a:endParaRPr lang="en-US" sz="940" dirty="0"/>
          </a:p>
          <a:p>
            <a:pPr marL="0" indent="0">
              <a:buNone/>
            </a:pPr>
            <a:r>
              <a:rPr lang="en-US" sz="940" dirty="0">
                <a:solidFill>
                  <a:srgbClr val="222222"/>
                </a:solidFill>
              </a:rPr>
              <a:t>Gebruik mock-data of Set nodes.</a:t>
            </a:r>
            <a:endParaRPr lang="en-US" sz="940" dirty="0"/>
          </a:p>
        </p:txBody>
      </p:sp>
      <p:sp>
        <p:nvSpPr>
          <p:cNvPr id="15" name="Text 13"/>
          <p:cNvSpPr/>
          <p:nvPr/>
        </p:nvSpPr>
        <p:spPr>
          <a:xfrm>
            <a:off x="3520440" y="3749040"/>
            <a:ext cx="2560320" cy="914400"/>
          </a:xfrm>
          <a:prstGeom prst="rect">
            <a:avLst/>
          </a:prstGeom>
          <a:solidFill>
            <a:srgbClr val="FFFDF7"/>
          </a:solidFill>
          <a:ln w="12700">
            <a:solidFill>
              <a:srgbClr val="F0D39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940" dirty="0">
                <a:solidFill>
                  <a:srgbClr val="222222"/>
                </a:solidFill>
              </a:rPr>
              <a:t>Laat Gemini pas draaien</a:t>
            </a:r>
            <a:endParaRPr lang="en-US" sz="940" dirty="0"/>
          </a:p>
          <a:p>
            <a:pPr marL="0" indent="0">
              <a:buNone/>
            </a:pPr>
            <a:r>
              <a:rPr lang="en-US" sz="940" dirty="0">
                <a:solidFill>
                  <a:srgbClr val="222222"/>
                </a:solidFill>
              </a:rPr>
              <a:t>als je flow klopt.</a:t>
            </a:r>
            <a:endParaRPr lang="en-US" sz="940" dirty="0"/>
          </a:p>
        </p:txBody>
      </p:sp>
      <p:sp>
        <p:nvSpPr>
          <p:cNvPr id="16" name="Text 14"/>
          <p:cNvSpPr/>
          <p:nvPr/>
        </p:nvSpPr>
        <p:spPr>
          <a:xfrm>
            <a:off x="6355080" y="3749040"/>
            <a:ext cx="2560320" cy="914400"/>
          </a:xfrm>
          <a:prstGeom prst="rect">
            <a:avLst/>
          </a:prstGeom>
          <a:solidFill>
            <a:srgbClr val="FFFDF7"/>
          </a:solidFill>
          <a:ln w="12700">
            <a:solidFill>
              <a:srgbClr val="F0D39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940" dirty="0">
                <a:solidFill>
                  <a:srgbClr val="222222"/>
                </a:solidFill>
              </a:rPr>
              <a:t>Gebruik korte prompts</a:t>
            </a:r>
            <a:endParaRPr lang="en-US" sz="940" dirty="0"/>
          </a:p>
          <a:p>
            <a:pPr marL="0" indent="0">
              <a:buNone/>
            </a:pPr>
            <a:r>
              <a:rPr lang="en-US" sz="940" dirty="0">
                <a:solidFill>
                  <a:srgbClr val="222222"/>
                </a:solidFill>
              </a:rPr>
              <a:t>en korte outputs.</a:t>
            </a:r>
            <a:endParaRPr lang="en-US" sz="940" dirty="0"/>
          </a:p>
        </p:txBody>
      </p:sp>
      <p:sp>
        <p:nvSpPr>
          <p:cNvPr id="17" name="Text 15"/>
          <p:cNvSpPr/>
          <p:nvPr/>
        </p:nvSpPr>
        <p:spPr>
          <a:xfrm>
            <a:off x="9189720" y="3749040"/>
            <a:ext cx="2377440" cy="914400"/>
          </a:xfrm>
          <a:prstGeom prst="rect">
            <a:avLst/>
          </a:prstGeom>
          <a:solidFill>
            <a:srgbClr val="FFFDF7"/>
          </a:solidFill>
          <a:ln w="12700">
            <a:solidFill>
              <a:srgbClr val="F0D39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940" dirty="0">
                <a:solidFill>
                  <a:srgbClr val="222222"/>
                </a:solidFill>
              </a:rPr>
              <a:t>Deel nooit je API-key</a:t>
            </a:r>
            <a:endParaRPr lang="en-US" sz="940" dirty="0"/>
          </a:p>
          <a:p>
            <a:pPr marL="0" indent="0">
              <a:buNone/>
            </a:pPr>
            <a:r>
              <a:rPr lang="en-US" sz="940" dirty="0">
                <a:solidFill>
                  <a:srgbClr val="222222"/>
                </a:solidFill>
              </a:rPr>
              <a:t>in screenshots of Git.</a:t>
            </a:r>
            <a:endParaRPr lang="en-US" sz="940" dirty="0"/>
          </a:p>
        </p:txBody>
      </p:sp>
      <p:sp>
        <p:nvSpPr>
          <p:cNvPr id="18" name="Text 16"/>
          <p:cNvSpPr/>
          <p:nvPr/>
        </p:nvSpPr>
        <p:spPr>
          <a:xfrm>
            <a:off x="704088" y="57150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E9AAA"/>
                </a:solidFill>
              </a:rPr>
              <a:t>Tip: zet Gemini-output altijd om naar vaste velden zoals advies, risico, acties en score.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" y="73152"/>
            <a:ext cx="12042648" cy="6711696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72C8D2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11676888" y="164592"/>
            <a:ext cx="237744" cy="237744"/>
          </a:xfrm>
          <a:prstGeom prst="rect">
            <a:avLst/>
          </a:prstGeom>
          <a:solidFill>
            <a:srgbClr val="FFFFFF">
              <a:alpha val="0"/>
            </a:srgbClr>
          </a:solidFill>
          <a:ln w="16510">
            <a:solidFill>
              <a:srgbClr val="72C8D2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9A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9184" y="647395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77777"/>
                </a:solidFill>
              </a:rPr>
              <a:t>Planning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402336"/>
            <a:ext cx="7955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22222"/>
                </a:solidFill>
              </a:rPr>
              <a:t>Periode-indeling: 3 lessen oefenen + 4 lessen project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12064" y="850392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66666"/>
                </a:solidFill>
              </a:rPr>
              <a:t>Elke les heeft een duidelijke uitkomst. Vanaf les 4 werk je aan je gekozen casus.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594360" y="1417320"/>
            <a:ext cx="1207008" cy="256032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LES 1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1207008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3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22222"/>
                </a:solidFill>
              </a:rPr>
              <a:t>Flow basis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94360" y="2121408"/>
            <a:ext cx="1207008" cy="960120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</a:rPr>
              <a:t>Vakantie-input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</a:rPr>
              <a:t>zonder AI</a:t>
            </a:r>
            <a:endParaRPr lang="en-US" sz="880" dirty="0"/>
          </a:p>
        </p:txBody>
      </p:sp>
      <p:sp>
        <p:nvSpPr>
          <p:cNvPr id="10" name="Text 8"/>
          <p:cNvSpPr/>
          <p:nvPr/>
        </p:nvSpPr>
        <p:spPr>
          <a:xfrm>
            <a:off x="2148840" y="1417320"/>
            <a:ext cx="1207008" cy="256032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LES 2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2148840" y="1691640"/>
            <a:ext cx="1207008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3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22222"/>
                </a:solidFill>
              </a:rPr>
              <a:t>Data + routes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2148840" y="2121408"/>
            <a:ext cx="1207008" cy="960120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</a:rPr>
              <a:t>Rekenregels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</a:rPr>
              <a:t>+ IF/Switch</a:t>
            </a:r>
            <a:endParaRPr lang="en-US" sz="880" dirty="0"/>
          </a:p>
        </p:txBody>
      </p:sp>
      <p:sp>
        <p:nvSpPr>
          <p:cNvPr id="13" name="Text 11"/>
          <p:cNvSpPr/>
          <p:nvPr/>
        </p:nvSpPr>
        <p:spPr>
          <a:xfrm>
            <a:off x="3703320" y="1417320"/>
            <a:ext cx="1207008" cy="256032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LES 3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3703320" y="1691640"/>
            <a:ext cx="1207008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3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22222"/>
                </a:solidFill>
              </a:rPr>
              <a:t>Gemini API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703320" y="2121408"/>
            <a:ext cx="1207008" cy="960120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</a:rPr>
              <a:t>AI-advies als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</a:rPr>
              <a:t>JSON-output</a:t>
            </a:r>
            <a:endParaRPr lang="en-US" sz="880" dirty="0"/>
          </a:p>
        </p:txBody>
      </p:sp>
      <p:sp>
        <p:nvSpPr>
          <p:cNvPr id="16" name="Text 14"/>
          <p:cNvSpPr/>
          <p:nvPr/>
        </p:nvSpPr>
        <p:spPr>
          <a:xfrm>
            <a:off x="5257800" y="1417320"/>
            <a:ext cx="1207008" cy="256032"/>
          </a:xfrm>
          <a:prstGeom prst="rect">
            <a:avLst/>
          </a:prstGeom>
          <a:solidFill>
            <a:srgbClr val="172B4D"/>
          </a:solidFill>
          <a:ln>
            <a:solidFill>
              <a:srgbClr val="172B4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LES 4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5257800" y="1691640"/>
            <a:ext cx="1207008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3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22222"/>
                </a:solidFill>
              </a:rPr>
              <a:t>Ontwerpen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257800" y="2121408"/>
            <a:ext cx="1207008" cy="960120"/>
          </a:xfrm>
          <a:prstGeom prst="rect">
            <a:avLst/>
          </a:prstGeom>
          <a:solidFill>
            <a:srgbClr val="F7FAFF"/>
          </a:solidFill>
          <a:ln w="12700">
            <a:solidFill>
              <a:srgbClr val="BDD6FF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</a:rPr>
              <a:t>Projectplan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</a:rPr>
              <a:t>+ flowontwerp</a:t>
            </a:r>
            <a:endParaRPr lang="en-US" sz="880" dirty="0"/>
          </a:p>
        </p:txBody>
      </p:sp>
      <p:sp>
        <p:nvSpPr>
          <p:cNvPr id="19" name="Text 17"/>
          <p:cNvSpPr/>
          <p:nvPr/>
        </p:nvSpPr>
        <p:spPr>
          <a:xfrm>
            <a:off x="6812280" y="1417320"/>
            <a:ext cx="1207008" cy="256032"/>
          </a:xfrm>
          <a:prstGeom prst="rect">
            <a:avLst/>
          </a:prstGeom>
          <a:solidFill>
            <a:srgbClr val="172B4D"/>
          </a:solidFill>
          <a:ln>
            <a:solidFill>
              <a:srgbClr val="172B4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LES 5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6812280" y="1691640"/>
            <a:ext cx="1207008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3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22222"/>
                </a:solidFill>
              </a:rPr>
              <a:t>Bouwen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812280" y="2121408"/>
            <a:ext cx="1207008" cy="960120"/>
          </a:xfrm>
          <a:prstGeom prst="rect">
            <a:avLst/>
          </a:prstGeom>
          <a:solidFill>
            <a:srgbClr val="F7FAFF"/>
          </a:solidFill>
          <a:ln w="12700">
            <a:solidFill>
              <a:srgbClr val="BDD6FF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</a:rPr>
              <a:t>Werkende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</a:rPr>
              <a:t>hoofdrouting</a:t>
            </a:r>
            <a:endParaRPr lang="en-US" sz="880" dirty="0"/>
          </a:p>
        </p:txBody>
      </p:sp>
      <p:sp>
        <p:nvSpPr>
          <p:cNvPr id="22" name="Text 20"/>
          <p:cNvSpPr/>
          <p:nvPr/>
        </p:nvSpPr>
        <p:spPr>
          <a:xfrm>
            <a:off x="8366760" y="1417320"/>
            <a:ext cx="1207008" cy="256032"/>
          </a:xfrm>
          <a:prstGeom prst="rect">
            <a:avLst/>
          </a:prstGeom>
          <a:solidFill>
            <a:srgbClr val="172B4D"/>
          </a:solidFill>
          <a:ln>
            <a:solidFill>
              <a:srgbClr val="172B4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LES 6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8366760" y="1691640"/>
            <a:ext cx="1207008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3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22222"/>
                </a:solidFill>
              </a:rPr>
              <a:t>Testen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8366760" y="2121408"/>
            <a:ext cx="1207008" cy="960120"/>
          </a:xfrm>
          <a:prstGeom prst="rect">
            <a:avLst/>
          </a:prstGeom>
          <a:solidFill>
            <a:srgbClr val="F7FAFF"/>
          </a:solidFill>
          <a:ln w="12700">
            <a:solidFill>
              <a:srgbClr val="BDD6FF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</a:rPr>
              <a:t>8 tests +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</a:rPr>
              <a:t>foutgevallen</a:t>
            </a:r>
            <a:endParaRPr lang="en-US" sz="880" dirty="0"/>
          </a:p>
        </p:txBody>
      </p:sp>
      <p:sp>
        <p:nvSpPr>
          <p:cNvPr id="25" name="Text 23"/>
          <p:cNvSpPr/>
          <p:nvPr/>
        </p:nvSpPr>
        <p:spPr>
          <a:xfrm>
            <a:off x="9921240" y="1417320"/>
            <a:ext cx="1207008" cy="256032"/>
          </a:xfrm>
          <a:prstGeom prst="rect">
            <a:avLst/>
          </a:prstGeom>
          <a:solidFill>
            <a:srgbClr val="172B4D"/>
          </a:solidFill>
          <a:ln>
            <a:solidFill>
              <a:srgbClr val="172B4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LES 7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9921240" y="1691640"/>
            <a:ext cx="1207008" cy="393192"/>
          </a:xfrm>
          <a:prstGeom prst="rect">
            <a:avLst/>
          </a:prstGeom>
          <a:solidFill>
            <a:srgbClr val="FFFFFF"/>
          </a:solidFill>
          <a:ln w="12700">
            <a:solidFill>
              <a:srgbClr val="D8DEE3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22222"/>
                </a:solidFill>
              </a:rPr>
              <a:t>Demo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9921240" y="2121408"/>
            <a:ext cx="1207008" cy="960120"/>
          </a:xfrm>
          <a:prstGeom prst="rect">
            <a:avLst/>
          </a:prstGeom>
          <a:solidFill>
            <a:srgbClr val="F7FAFF"/>
          </a:solidFill>
          <a:ln w="12700">
            <a:solidFill>
              <a:srgbClr val="BDD6FF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</a:rPr>
              <a:t>Live demo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2222"/>
                </a:solidFill>
              </a:rPr>
              <a:t>+ export</a:t>
            </a:r>
            <a:endParaRPr lang="en-US" sz="880" dirty="0"/>
          </a:p>
        </p:txBody>
      </p:sp>
      <p:sp>
        <p:nvSpPr>
          <p:cNvPr id="28" name="Text 26"/>
          <p:cNvSpPr/>
          <p:nvPr/>
        </p:nvSpPr>
        <p:spPr>
          <a:xfrm>
            <a:off x="612648" y="3794760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9AAA"/>
                </a:solidFill>
              </a:rPr>
              <a:t>Mini-opdrachten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640080" y="4224528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</a:rPr>
              <a:t>Je leert de bouwstenen door drie korte maar technische flows te maken.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5715000" y="3794760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72B4D"/>
                </a:solidFill>
              </a:rPr>
              <a:t>Project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5742432" y="4224528"/>
            <a:ext cx="5349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</a:rPr>
              <a:t>Je kiest één fictieve bedrijfscasus en werkt die uit in vier stappen: </a:t>
            </a:r>
            <a:r>
              <a:rPr lang="en-US" sz="1300" dirty="0" err="1">
                <a:solidFill>
                  <a:srgbClr val="222222"/>
                </a:solidFill>
              </a:rPr>
              <a:t>ontwerpen</a:t>
            </a:r>
            <a:r>
              <a:rPr lang="en-US" sz="1300" dirty="0">
                <a:solidFill>
                  <a:srgbClr val="222222"/>
                </a:solidFill>
              </a:rPr>
              <a:t>, bouwen, testen, demo.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" y="73152"/>
            <a:ext cx="12042648" cy="6711696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72C8D2"/>
            </a:solidFill>
            <a:prstDash val="solid"/>
          </a:ln>
        </p:spPr>
        <p:txBody>
          <a:bodyPr/>
          <a:lstStyle/>
          <a:p>
            <a:r>
              <a:rPr lang="nl-NL"/>
              <a:t> </a:t>
            </a:r>
          </a:p>
        </p:txBody>
      </p:sp>
      <p:sp>
        <p:nvSpPr>
          <p:cNvPr id="3" name="Text 1"/>
          <p:cNvSpPr/>
          <p:nvPr/>
        </p:nvSpPr>
        <p:spPr>
          <a:xfrm>
            <a:off x="11676888" y="164592"/>
            <a:ext cx="237744" cy="237744"/>
          </a:xfrm>
          <a:prstGeom prst="rect">
            <a:avLst/>
          </a:prstGeom>
          <a:solidFill>
            <a:srgbClr val="FFFFFF">
              <a:alpha val="0"/>
            </a:srgbClr>
          </a:solidFill>
          <a:ln w="16510">
            <a:solidFill>
              <a:srgbClr val="72C8D2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9A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9184" y="647395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77777"/>
                </a:solidFill>
              </a:rPr>
              <a:t>Les 1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402336"/>
            <a:ext cx="7955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22222"/>
                </a:solidFill>
              </a:rPr>
              <a:t>Les 1 — Vakantie-keuze flow zonder AI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12064" y="850392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66666"/>
                </a:solidFill>
              </a:rPr>
              <a:t>n8n.ehcprojects.nl + N8N101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548640" y="1234440"/>
            <a:ext cx="914400" cy="310896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DOEL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600200" y="1225296"/>
            <a:ext cx="9646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222222"/>
                </a:solidFill>
              </a:rPr>
              <a:t>Bouw een flow die vakantie-input controleert en routeert zonder Gemini.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94360" y="1874520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2222"/>
                </a:solidFill>
              </a:rPr>
              <a:t>Zo pak je het aan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12648" y="2331720"/>
            <a:ext cx="329184" cy="329184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24128" y="2322576"/>
            <a:ext cx="5486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22222"/>
                </a:solidFill>
              </a:rPr>
              <a:t>Maak een Manual Trigger met velden: budget, dagen, landtype, vervoer, reisgezelschap.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12648" y="2971800"/>
            <a:ext cx="329184" cy="329184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24128" y="2962656"/>
            <a:ext cx="5486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22222"/>
                </a:solidFill>
              </a:rPr>
              <a:t>Gebruik Edit Fields om een nette JSON te maken met alle invoer.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12648" y="3611880"/>
            <a:ext cx="329184" cy="329184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24128" y="3602736"/>
            <a:ext cx="5486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22222"/>
                </a:solidFill>
              </a:rPr>
              <a:t>Gebruik IF/Switch: low budget, normaal budget, luxe budget en onbekend.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12648" y="4251960"/>
            <a:ext cx="329184" cy="329184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24128" y="4242816"/>
            <a:ext cx="5486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22222"/>
                </a:solidFill>
              </a:rPr>
              <a:t>Geef als output één reisprofiel: budget, actief, relax of familie.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812280" y="1883664"/>
            <a:ext cx="2148840" cy="365760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9AAA"/>
                </a:solidFill>
              </a:rPr>
              <a:t>Uitkomst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812280" y="2276856"/>
            <a:ext cx="2148840" cy="1435608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Werkende flow die uit 5 invoervelden automatisch een reisprofiel maakt.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9189720" y="1883664"/>
            <a:ext cx="2057400" cy="365760"/>
          </a:xfrm>
          <a:prstGeom prst="rect">
            <a:avLst/>
          </a:prstGeom>
          <a:solidFill>
            <a:srgbClr val="FFFDF7"/>
          </a:solidFill>
          <a:ln w="12700">
            <a:solidFill>
              <a:srgbClr val="F0D39A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6A623"/>
                </a:solidFill>
              </a:rPr>
              <a:t>Laat zien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9189720" y="2276856"/>
            <a:ext cx="2057400" cy="1435608"/>
          </a:xfrm>
          <a:prstGeom prst="rect">
            <a:avLst/>
          </a:prstGeom>
          <a:solidFill>
            <a:srgbClr val="FFFDF7"/>
          </a:solidFill>
          <a:ln w="12700">
            <a:solidFill>
              <a:srgbClr val="F0D39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3 executions met verschillende input + correcte route zichtbaar.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03504" y="5897880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E9AAA"/>
                </a:solidFill>
              </a:rPr>
              <a:t>Niet inleveren als tekstverslag: laat je workflow draaien en bewijs het met executions.</a:t>
            </a:r>
            <a:endParaRPr lang="en-US" sz="1100" dirty="0"/>
          </a:p>
        </p:txBody>
      </p:sp>
      <p:sp>
        <p:nvSpPr>
          <p:cNvPr id="23" name="Rounded Rectangle 22"/>
          <p:cNvSpPr/>
          <p:nvPr/>
        </p:nvSpPr>
        <p:spPr>
          <a:xfrm>
            <a:off x="6812280" y="4069080"/>
            <a:ext cx="4526280" cy="960120"/>
          </a:xfrm>
          <a:prstGeom prst="roundRect">
            <a:avLst/>
          </a:prstGeom>
          <a:solidFill>
            <a:srgbClr val="EBF9FA"/>
          </a:solidFill>
          <a:ln w="19050">
            <a:solidFill>
              <a:srgbClr val="159D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9728" tIns="73152" rIns="109728" rtlCol="0" anchor="t"/>
          <a:lstStyle/>
          <a:p>
            <a:pPr algn="ctr"/>
            <a:r>
              <a:rPr sz="1400" b="1">
                <a:solidFill>
                  <a:srgbClr val="159DA7"/>
                </a:solidFill>
                <a:latin typeface="Arial"/>
              </a:rPr>
              <a:t>Context</a:t>
            </a:r>
          </a:p>
          <a:p>
            <a:pPr>
              <a:lnSpc>
                <a:spcPct val="105000"/>
              </a:lnSpc>
              <a:spcBef>
                <a:spcPts val="200"/>
              </a:spcBef>
            </a:pPr>
            <a:r>
              <a:rPr sz="1050">
                <a:solidFill>
                  <a:srgbClr val="232323"/>
                </a:solidFill>
                <a:latin typeface="Arial"/>
              </a:rPr>
              <a:t>Een klant vult een vakantieformulier in. Zonder AI bepaalt jouw flow automatisch welk reisprofiel past en of de input bruikbaar is.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" y="73152"/>
            <a:ext cx="12042648" cy="6711696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72C8D2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11676888" y="164592"/>
            <a:ext cx="237744" cy="237744"/>
          </a:xfrm>
          <a:prstGeom prst="rect">
            <a:avLst/>
          </a:prstGeom>
          <a:solidFill>
            <a:srgbClr val="FFFFFF">
              <a:alpha val="0"/>
            </a:srgbClr>
          </a:solidFill>
          <a:ln w="16510">
            <a:solidFill>
              <a:srgbClr val="72C8D2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9A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9184" y="647395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77777"/>
                </a:solidFill>
              </a:rPr>
              <a:t>Les 2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402336"/>
            <a:ext cx="7955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22222"/>
                </a:solidFill>
              </a:rPr>
              <a:t>Les 2 — Budgetcalculator &amp; beslisroutes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12064" y="850392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66666"/>
                </a:solidFill>
              </a:rPr>
              <a:t>n8n expressions + IF/Switch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548640" y="1234440"/>
            <a:ext cx="914400" cy="310896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DOEL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600200" y="1225296"/>
            <a:ext cx="9646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222222"/>
                </a:solidFill>
              </a:rPr>
              <a:t>Maak je flow slimmer met berekeningen, velden en meerdere routes.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94360" y="1874520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2222"/>
                </a:solidFill>
              </a:rPr>
              <a:t>Zo pak je het aan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12648" y="2331720"/>
            <a:ext cx="329184" cy="329184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24128" y="2322576"/>
            <a:ext cx="5486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22222"/>
                </a:solidFill>
              </a:rPr>
              <a:t>Bereken dagbudget: totaal budget gedeeld door aantal dagen.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12648" y="2971800"/>
            <a:ext cx="329184" cy="329184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24128" y="2962656"/>
            <a:ext cx="5486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22222"/>
                </a:solidFill>
              </a:rPr>
              <a:t>Voeg status toe: goedkoop, haalbaar, duur of onrealistisch.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12648" y="3611880"/>
            <a:ext cx="329184" cy="329184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24128" y="3602736"/>
            <a:ext cx="5486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22222"/>
                </a:solidFill>
              </a:rPr>
              <a:t>Gebruik IF/Switch om per status een andere output te geven.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12648" y="4251960"/>
            <a:ext cx="329184" cy="329184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24128" y="4242816"/>
            <a:ext cx="54864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22222"/>
                </a:solidFill>
              </a:rPr>
              <a:t>Voeg foutcontrole toe: ontbrekend budget of 0 dagen moet stoppen.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812280" y="1883664"/>
            <a:ext cx="2148840" cy="365760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9AAA"/>
                </a:solidFill>
              </a:rPr>
              <a:t>Uitkomst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812280" y="2276856"/>
            <a:ext cx="2148840" cy="1435608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Flow met berekening, validatie, routes en duidelijke foutmelding.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9189720" y="1883664"/>
            <a:ext cx="2057400" cy="365760"/>
          </a:xfrm>
          <a:prstGeom prst="rect">
            <a:avLst/>
          </a:prstGeom>
          <a:solidFill>
            <a:srgbClr val="FFFDF7"/>
          </a:solidFill>
          <a:ln w="12700">
            <a:solidFill>
              <a:srgbClr val="F0D39A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6A623"/>
                </a:solidFill>
              </a:rPr>
              <a:t>Laat zien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9189720" y="2276856"/>
            <a:ext cx="2057400" cy="1435608"/>
          </a:xfrm>
          <a:prstGeom prst="rect">
            <a:avLst/>
          </a:prstGeom>
          <a:solidFill>
            <a:srgbClr val="FFFDF7"/>
          </a:solidFill>
          <a:ln w="12700">
            <a:solidFill>
              <a:srgbClr val="F0D39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5 testgevallen: 3 normale, 1 ontbrekend veld, 1 onmogelijke waarde.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03504" y="5897880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E9AAA"/>
                </a:solidFill>
              </a:rPr>
              <a:t>Niet inleveren als tekstverslag: laat je workflow draaien en bewijs het met executions.</a:t>
            </a:r>
            <a:endParaRPr lang="en-US" sz="1100" dirty="0"/>
          </a:p>
        </p:txBody>
      </p:sp>
      <p:sp>
        <p:nvSpPr>
          <p:cNvPr id="23" name="Rounded Rectangle 22"/>
          <p:cNvSpPr/>
          <p:nvPr/>
        </p:nvSpPr>
        <p:spPr>
          <a:xfrm>
            <a:off x="6812280" y="4069080"/>
            <a:ext cx="4526280" cy="960120"/>
          </a:xfrm>
          <a:prstGeom prst="roundRect">
            <a:avLst/>
          </a:prstGeom>
          <a:solidFill>
            <a:srgbClr val="EBF9FA"/>
          </a:solidFill>
          <a:ln w="19050">
            <a:solidFill>
              <a:srgbClr val="159D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9728" tIns="73152" rIns="109728" rtlCol="0" anchor="t"/>
          <a:lstStyle/>
          <a:p>
            <a:pPr algn="ctr"/>
            <a:r>
              <a:rPr sz="1400" b="1">
                <a:solidFill>
                  <a:srgbClr val="159DA7"/>
                </a:solidFill>
                <a:latin typeface="Arial"/>
              </a:rPr>
              <a:t>Context</a:t>
            </a:r>
          </a:p>
          <a:p>
            <a:pPr>
              <a:lnSpc>
                <a:spcPct val="105000"/>
              </a:lnSpc>
              <a:spcBef>
                <a:spcPts val="200"/>
              </a:spcBef>
            </a:pPr>
            <a:r>
              <a:rPr sz="1050">
                <a:solidFill>
                  <a:srgbClr val="232323"/>
                </a:solidFill>
                <a:latin typeface="Arial"/>
              </a:rPr>
              <a:t>Het advies mag niet op gevoel. De flow rekent dagbudget uit, controleert fouten en kiest eerst een route voordat AI wordt gebruikt.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" y="73152"/>
            <a:ext cx="12042648" cy="6711696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72C8D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11676888" y="164592"/>
            <a:ext cx="237744" cy="237744"/>
          </a:xfrm>
          <a:prstGeom prst="rect">
            <a:avLst/>
          </a:prstGeom>
          <a:solidFill>
            <a:srgbClr val="FFFFFF">
              <a:alpha val="0"/>
            </a:srgbClr>
          </a:solidFill>
          <a:ln w="16510">
            <a:solidFill>
              <a:srgbClr val="72C8D2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9A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9184" y="647395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77777"/>
                </a:solidFill>
              </a:rPr>
              <a:t>Les 3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402336"/>
            <a:ext cx="7955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22222"/>
                </a:solidFill>
              </a:rPr>
              <a:t>Les 3 — Maak je bestaande flow slimmer met Gemini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12064" y="850392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000">
                <a:solidFill>
                  <a:srgbClr val="696969"/>
                </a:solidFill>
                <a:latin typeface="Arial"/>
              </a:rPr>
              <a:t>Context: je bestaande vakantieflow wordt een persoonlijk reisadvies.</a:t>
            </a:r>
            <a:endParaRPr lang="en-US" sz="950" dirty="0"/>
          </a:p>
          <a:p>
            <a:pPr>
              <a:spcBef>
                <a:spcPts val="100"/>
              </a:spcBef>
            </a:pPr>
            <a:r>
              <a:rPr sz="900">
                <a:solidFill>
                  <a:srgbClr val="696969"/>
                </a:solidFill>
                <a:latin typeface="Arial"/>
              </a:rPr>
              <a:t>Tools: Google AI Studio + Gemini light/flash + n8n</a:t>
            </a:r>
          </a:p>
        </p:txBody>
      </p:sp>
      <p:sp>
        <p:nvSpPr>
          <p:cNvPr id="7" name="Text 5"/>
          <p:cNvSpPr/>
          <p:nvPr/>
        </p:nvSpPr>
        <p:spPr>
          <a:xfrm>
            <a:off x="594360" y="1143000"/>
            <a:ext cx="868680" cy="310896"/>
          </a:xfrm>
          <a:prstGeom prst="rect">
            <a:avLst/>
          </a:prstGeom>
          <a:solidFill>
            <a:srgbClr val="7048E8"/>
          </a:solidFill>
          <a:ln>
            <a:solidFill>
              <a:srgbClr val="7048E8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DOEL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627632" y="1124712"/>
            <a:ext cx="9692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222222"/>
                </a:solidFill>
              </a:rPr>
              <a:t>Je hergebruikt je vakantie-flow uit les 1/2 en voegt één slimme Gemini-stap toe.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713232" y="18288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2222"/>
                </a:solidFill>
              </a:rPr>
              <a:t>Zonder Gemini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731520" y="2240280"/>
            <a:ext cx="105156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Input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1783080" y="2446020"/>
            <a:ext cx="365760" cy="0"/>
          </a:xfrm>
          <a:prstGeom prst="line">
            <a:avLst/>
          </a:prstGeom>
          <a:noFill/>
          <a:ln w="25400">
            <a:solidFill>
              <a:srgbClr val="1E9AA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2148840" y="2240280"/>
            <a:ext cx="132588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Budgetcheck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3474720" y="2446020"/>
            <a:ext cx="365760" cy="0"/>
          </a:xfrm>
          <a:prstGeom prst="line">
            <a:avLst/>
          </a:prstGeom>
          <a:noFill/>
          <a:ln w="25400">
            <a:solidFill>
              <a:srgbClr val="1E9AA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3840480" y="2240280"/>
            <a:ext cx="114300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IF/Switch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4983480" y="2446020"/>
            <a:ext cx="365760" cy="0"/>
          </a:xfrm>
          <a:prstGeom prst="line">
            <a:avLst/>
          </a:prstGeom>
          <a:noFill/>
          <a:ln w="25400">
            <a:solidFill>
              <a:srgbClr val="1E9AA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5349240" y="2240280"/>
            <a:ext cx="123444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Kort profiel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713232" y="32461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22222"/>
                </a:solidFill>
              </a:rPr>
              <a:t>Met Gemini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31520" y="3657600"/>
            <a:ext cx="96012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Input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1691640" y="3863340"/>
            <a:ext cx="320040" cy="0"/>
          </a:xfrm>
          <a:prstGeom prst="line">
            <a:avLst/>
          </a:prstGeom>
          <a:noFill/>
          <a:ln w="25400">
            <a:solidFill>
              <a:srgbClr val="1E9AA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2011680" y="3657600"/>
            <a:ext cx="123444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Samenvatten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3246120" y="3863340"/>
            <a:ext cx="320040" cy="0"/>
          </a:xfrm>
          <a:prstGeom prst="line">
            <a:avLst/>
          </a:prstGeom>
          <a:noFill/>
          <a:ln w="25400">
            <a:solidFill>
              <a:srgbClr val="1E9AA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3566160" y="3657600"/>
            <a:ext cx="1051560" cy="411480"/>
          </a:xfrm>
          <a:prstGeom prst="rect">
            <a:avLst/>
          </a:prstGeom>
          <a:solidFill>
            <a:srgbClr val="7048E8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Gemini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617720" y="3863340"/>
            <a:ext cx="320040" cy="0"/>
          </a:xfrm>
          <a:prstGeom prst="line">
            <a:avLst/>
          </a:prstGeom>
          <a:noFill/>
          <a:ln w="25400">
            <a:solidFill>
              <a:srgbClr val="1E9AA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/>
          <p:nvPr/>
        </p:nvSpPr>
        <p:spPr>
          <a:xfrm>
            <a:off x="4937760" y="3657600"/>
            <a:ext cx="123444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JSON advies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6172200" y="3863340"/>
            <a:ext cx="320040" cy="0"/>
          </a:xfrm>
          <a:prstGeom prst="line">
            <a:avLst/>
          </a:prstGeom>
          <a:noFill/>
          <a:ln w="25400">
            <a:solidFill>
              <a:srgbClr val="1E9AA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6492240" y="3657600"/>
            <a:ext cx="96012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Route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7818120" y="1828800"/>
            <a:ext cx="3429000" cy="365760"/>
          </a:xfrm>
          <a:prstGeom prst="rect">
            <a:avLst/>
          </a:prstGeom>
          <a:solidFill>
            <a:srgbClr val="FAF8FF"/>
          </a:solidFill>
          <a:ln w="12700">
            <a:solidFill>
              <a:srgbClr val="CDBBF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7048E8"/>
                </a:solidFill>
              </a:rPr>
              <a:t>Gemini voegt toe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7818120" y="2221992"/>
            <a:ext cx="3429000" cy="1024128"/>
          </a:xfrm>
          <a:prstGeom prst="rect">
            <a:avLst/>
          </a:prstGeom>
          <a:solidFill>
            <a:srgbClr val="FAF8FF"/>
          </a:solidFill>
          <a:ln w="12700">
            <a:solidFill>
              <a:srgbClr val="CDBB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• persoonlijk reisadvies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• 3 passende activiteiten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• korte dagindeling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• waarschuwingen en tips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7818120" y="3566160"/>
            <a:ext cx="3429000" cy="365760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9AAA"/>
                </a:solidFill>
              </a:rPr>
              <a:t>JSON-output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7818120" y="3959352"/>
            <a:ext cx="3429000" cy="841248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advies, activiteiten, dagplanning, aandachtspunten, score, vervolgvraag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713232" y="4983480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2222"/>
                </a:solidFill>
              </a:rPr>
              <a:t>Mini-opdracht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2788920" y="4965192"/>
            <a:ext cx="8138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b="1" dirty="0">
                <a:solidFill>
                  <a:srgbClr val="1E9AAA"/>
                </a:solidFill>
              </a:rPr>
              <a:t>Draai 3 vakantie-inputs door dezelfde flow. Laat zien dat Gemini telkens een ander passend advies geeft.</a:t>
            </a:r>
            <a:endParaRPr lang="en-US" sz="1220" dirty="0"/>
          </a:p>
        </p:txBody>
      </p:sp>
      <p:sp>
        <p:nvSpPr>
          <p:cNvPr id="33" name="Text 31"/>
          <p:cNvSpPr/>
          <p:nvPr/>
        </p:nvSpPr>
        <p:spPr>
          <a:xfrm>
            <a:off x="713232" y="5806440"/>
            <a:ext cx="10424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40" b="1" dirty="0">
                <a:solidFill>
                  <a:srgbClr val="222222"/>
                </a:solidFill>
              </a:rPr>
              <a:t>Klaar als: je flow werkt live, Gemini-output komt terug als vaste velden en je API-key is nergens zichtbaar.</a:t>
            </a:r>
            <a:endParaRPr lang="en-US" sz="114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" y="73152"/>
            <a:ext cx="12042648" cy="6711696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72C8D2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11676888" y="164592"/>
            <a:ext cx="237744" cy="237744"/>
          </a:xfrm>
          <a:prstGeom prst="rect">
            <a:avLst/>
          </a:prstGeom>
          <a:solidFill>
            <a:srgbClr val="FFFFFF">
              <a:alpha val="0"/>
            </a:srgbClr>
          </a:solidFill>
          <a:ln w="16510">
            <a:solidFill>
              <a:srgbClr val="72C8D2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9A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9184" y="647395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77777"/>
                </a:solidFill>
              </a:rPr>
              <a:t>Project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402336"/>
            <a:ext cx="7955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22222"/>
                </a:solidFill>
              </a:rPr>
              <a:t>Vanaf les 4: kies één projectcasus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12064" y="850392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66666"/>
                </a:solidFill>
              </a:rPr>
              <a:t>Je bouwt geen chatbot. Je bouwt een workflow die input verwerkt, AI inzet en bruikbare output maakt.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685800" y="1417320"/>
            <a:ext cx="132588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1. Input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2011680" y="1623060"/>
            <a:ext cx="411480" cy="0"/>
          </a:xfrm>
          <a:prstGeom prst="line">
            <a:avLst/>
          </a:prstGeom>
          <a:noFill/>
          <a:ln w="25400">
            <a:solidFill>
              <a:srgbClr val="1E9AA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NL"/>
          </a:p>
        </p:txBody>
      </p:sp>
      <p:sp>
        <p:nvSpPr>
          <p:cNvPr id="9" name="Text 7"/>
          <p:cNvSpPr/>
          <p:nvPr/>
        </p:nvSpPr>
        <p:spPr>
          <a:xfrm>
            <a:off x="2423160" y="1417320"/>
            <a:ext cx="155448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2. Controleren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3977640" y="1623060"/>
            <a:ext cx="411480" cy="0"/>
          </a:xfrm>
          <a:prstGeom prst="line">
            <a:avLst/>
          </a:prstGeom>
          <a:noFill/>
          <a:ln w="25400">
            <a:solidFill>
              <a:srgbClr val="1E9AA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NL"/>
          </a:p>
        </p:txBody>
      </p:sp>
      <p:sp>
        <p:nvSpPr>
          <p:cNvPr id="11" name="Text 9"/>
          <p:cNvSpPr/>
          <p:nvPr/>
        </p:nvSpPr>
        <p:spPr>
          <a:xfrm>
            <a:off x="4389120" y="1417320"/>
            <a:ext cx="141732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3. Verrijken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5806440" y="1623060"/>
            <a:ext cx="411480" cy="0"/>
          </a:xfrm>
          <a:prstGeom prst="line">
            <a:avLst/>
          </a:prstGeom>
          <a:noFill/>
          <a:ln w="25400">
            <a:solidFill>
              <a:srgbClr val="1E9AA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NL"/>
          </a:p>
        </p:txBody>
      </p:sp>
      <p:sp>
        <p:nvSpPr>
          <p:cNvPr id="13" name="Text 11"/>
          <p:cNvSpPr/>
          <p:nvPr/>
        </p:nvSpPr>
        <p:spPr>
          <a:xfrm>
            <a:off x="6217920" y="1417320"/>
            <a:ext cx="141732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4. Gemini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7635240" y="1623060"/>
            <a:ext cx="411480" cy="0"/>
          </a:xfrm>
          <a:prstGeom prst="line">
            <a:avLst/>
          </a:prstGeom>
          <a:noFill/>
          <a:ln w="25400">
            <a:solidFill>
              <a:srgbClr val="1E9AA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NL"/>
          </a:p>
        </p:txBody>
      </p:sp>
      <p:sp>
        <p:nvSpPr>
          <p:cNvPr id="15" name="Text 13"/>
          <p:cNvSpPr/>
          <p:nvPr/>
        </p:nvSpPr>
        <p:spPr>
          <a:xfrm>
            <a:off x="8046720" y="1417320"/>
            <a:ext cx="141732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5. Routeren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9464040" y="1623060"/>
            <a:ext cx="411480" cy="0"/>
          </a:xfrm>
          <a:prstGeom prst="line">
            <a:avLst/>
          </a:prstGeom>
          <a:noFill/>
          <a:ln w="25400">
            <a:solidFill>
              <a:srgbClr val="1E9AA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NL"/>
          </a:p>
        </p:txBody>
      </p:sp>
      <p:sp>
        <p:nvSpPr>
          <p:cNvPr id="17" name="Text 15"/>
          <p:cNvSpPr/>
          <p:nvPr/>
        </p:nvSpPr>
        <p:spPr>
          <a:xfrm>
            <a:off x="9875520" y="1417320"/>
            <a:ext cx="141732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6. Output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685800" y="242316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22222"/>
                </a:solidFill>
              </a:rPr>
              <a:t>Verplichte project-eisen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85800" y="2880360"/>
            <a:ext cx="269748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72C8D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940" dirty="0">
                <a:solidFill>
                  <a:srgbClr val="222222"/>
                </a:solidFill>
              </a:rPr>
              <a:t>Minimaal 10 nodes</a:t>
            </a:r>
            <a:endParaRPr lang="en-US" sz="940" dirty="0"/>
          </a:p>
          <a:p>
            <a:pPr marL="0" indent="0">
              <a:buNone/>
            </a:pPr>
            <a:r>
              <a:rPr lang="en-US" sz="940" dirty="0">
                <a:solidFill>
                  <a:srgbClr val="222222"/>
                </a:solidFill>
              </a:rPr>
              <a:t>waarvan 1 AI-stap</a:t>
            </a:r>
            <a:endParaRPr lang="en-US" sz="940" dirty="0"/>
          </a:p>
        </p:txBody>
      </p:sp>
      <p:sp>
        <p:nvSpPr>
          <p:cNvPr id="20" name="Text 18"/>
          <p:cNvSpPr/>
          <p:nvPr/>
        </p:nvSpPr>
        <p:spPr>
          <a:xfrm>
            <a:off x="3611880" y="2880360"/>
            <a:ext cx="269748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72C8D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940" dirty="0">
                <a:solidFill>
                  <a:srgbClr val="222222"/>
                </a:solidFill>
              </a:rPr>
              <a:t>Minimaal 3 routes</a:t>
            </a:r>
            <a:endParaRPr lang="en-US" sz="940" dirty="0"/>
          </a:p>
          <a:p>
            <a:pPr marL="0" indent="0">
              <a:buNone/>
            </a:pPr>
            <a:r>
              <a:rPr lang="en-US" sz="940" dirty="0">
                <a:solidFill>
                  <a:srgbClr val="222222"/>
                </a:solidFill>
              </a:rPr>
              <a:t>met IF of Switch</a:t>
            </a:r>
            <a:endParaRPr lang="en-US" sz="940" dirty="0"/>
          </a:p>
        </p:txBody>
      </p:sp>
      <p:sp>
        <p:nvSpPr>
          <p:cNvPr id="21" name="Text 19"/>
          <p:cNvSpPr/>
          <p:nvPr/>
        </p:nvSpPr>
        <p:spPr>
          <a:xfrm>
            <a:off x="6537960" y="2880360"/>
            <a:ext cx="269748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72C8D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940" dirty="0">
                <a:solidFill>
                  <a:srgbClr val="222222"/>
                </a:solidFill>
              </a:rPr>
              <a:t>JSON-output</a:t>
            </a:r>
            <a:endParaRPr lang="en-US" sz="940" dirty="0"/>
          </a:p>
          <a:p>
            <a:pPr marL="0" indent="0">
              <a:buNone/>
            </a:pPr>
            <a:r>
              <a:rPr lang="en-US" sz="940" dirty="0">
                <a:solidFill>
                  <a:srgbClr val="222222"/>
                </a:solidFill>
              </a:rPr>
              <a:t>met vaste velden</a:t>
            </a:r>
            <a:endParaRPr lang="en-US" sz="940" dirty="0"/>
          </a:p>
        </p:txBody>
      </p:sp>
      <p:sp>
        <p:nvSpPr>
          <p:cNvPr id="22" name="Text 20"/>
          <p:cNvSpPr/>
          <p:nvPr/>
        </p:nvSpPr>
        <p:spPr>
          <a:xfrm>
            <a:off x="9464040" y="2880360"/>
            <a:ext cx="1828800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72C8D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940" dirty="0">
                <a:solidFill>
                  <a:srgbClr val="222222"/>
                </a:solidFill>
              </a:rPr>
              <a:t>8 testcases</a:t>
            </a:r>
            <a:endParaRPr lang="en-US" sz="940" dirty="0"/>
          </a:p>
          <a:p>
            <a:pPr marL="0" indent="0">
              <a:buNone/>
            </a:pPr>
            <a:r>
              <a:rPr lang="en-US" sz="940" dirty="0">
                <a:solidFill>
                  <a:srgbClr val="222222"/>
                </a:solidFill>
              </a:rPr>
              <a:t>met bewijs</a:t>
            </a:r>
            <a:endParaRPr lang="en-US" sz="940" dirty="0"/>
          </a:p>
        </p:txBody>
      </p:sp>
      <p:sp>
        <p:nvSpPr>
          <p:cNvPr id="23" name="Text 21"/>
          <p:cNvSpPr/>
          <p:nvPr/>
        </p:nvSpPr>
        <p:spPr>
          <a:xfrm>
            <a:off x="685800" y="41605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22222"/>
                </a:solidFill>
              </a:rPr>
              <a:t>Fasen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85800" y="4617720"/>
            <a:ext cx="1965960" cy="310896"/>
          </a:xfrm>
          <a:prstGeom prst="rect">
            <a:avLst/>
          </a:prstGeom>
          <a:solidFill>
            <a:srgbClr val="172B4D"/>
          </a:solidFill>
          <a:ln>
            <a:solidFill>
              <a:srgbClr val="172B4D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Les 4: Ontwerpen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2880360" y="4617720"/>
            <a:ext cx="1965960" cy="310896"/>
          </a:xfrm>
          <a:prstGeom prst="rect">
            <a:avLst/>
          </a:prstGeom>
          <a:solidFill>
            <a:srgbClr val="172B4D"/>
          </a:solidFill>
          <a:ln>
            <a:solidFill>
              <a:srgbClr val="172B4D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Les 5: Bouwen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074920" y="4617720"/>
            <a:ext cx="1965960" cy="310896"/>
          </a:xfrm>
          <a:prstGeom prst="rect">
            <a:avLst/>
          </a:prstGeom>
          <a:solidFill>
            <a:srgbClr val="172B4D"/>
          </a:solidFill>
          <a:ln>
            <a:solidFill>
              <a:srgbClr val="172B4D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Les 6: Testen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7269480" y="4617720"/>
            <a:ext cx="1965960" cy="310896"/>
          </a:xfrm>
          <a:prstGeom prst="rect">
            <a:avLst/>
          </a:prstGeom>
          <a:solidFill>
            <a:srgbClr val="172B4D"/>
          </a:solidFill>
          <a:ln>
            <a:solidFill>
              <a:srgbClr val="172B4D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Les 7: Demo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13232" y="576072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9AAA"/>
                </a:solidFill>
              </a:rPr>
              <a:t>Kies een casus die je interessant vindt. Creativiteit mag, maar de workflow moet technisch kloppen.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" y="73152"/>
            <a:ext cx="12042648" cy="6711696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72C8D2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11676888" y="164592"/>
            <a:ext cx="237744" cy="237744"/>
          </a:xfrm>
          <a:prstGeom prst="rect">
            <a:avLst/>
          </a:prstGeom>
          <a:solidFill>
            <a:srgbClr val="FFFFFF">
              <a:alpha val="0"/>
            </a:srgbClr>
          </a:solidFill>
          <a:ln w="16510">
            <a:solidFill>
              <a:srgbClr val="72C8D2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9A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9184" y="647395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77777"/>
                </a:solidFill>
              </a:rPr>
              <a:t>Casus 1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402336"/>
            <a:ext cx="7955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22222"/>
                </a:solidFill>
              </a:rPr>
              <a:t>Projectcasus 1 — ReisMaatje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12064" y="850392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66666"/>
                </a:solidFill>
              </a:rPr>
              <a:t>Kies deze casus als je dit probleem technisch wilt oplossen met n8n + Gemini.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3886200" cy="365760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9AAA"/>
                </a:solidFill>
              </a:rPr>
              <a:t>Context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85800" y="1719072"/>
            <a:ext cx="3886200" cy="932688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Een reisbureau wil automatisch een eerste vakantieadvies maken voor klanten die nog niet weten waar ze heen willen.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00600" y="1325880"/>
            <a:ext cx="3108960" cy="365760"/>
          </a:xfrm>
          <a:prstGeom prst="rect">
            <a:avLst/>
          </a:prstGeom>
          <a:solidFill>
            <a:srgbClr val="F7FAFF"/>
          </a:solidFill>
          <a:ln w="12700">
            <a:solidFill>
              <a:srgbClr val="BDD6F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F6FEB"/>
                </a:solidFill>
              </a:rPr>
              <a:t>Input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800600" y="1719072"/>
            <a:ext cx="3108960" cy="932688"/>
          </a:xfrm>
          <a:prstGeom prst="rect">
            <a:avLst/>
          </a:prstGeom>
          <a:solidFill>
            <a:srgbClr val="F7FAFF"/>
          </a:solidFill>
          <a:ln w="12700">
            <a:solidFill>
              <a:srgbClr val="BDD6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Budget, dagen, reisgezelschap, voorkeuren, klimaat, vertrekmaand.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138160" y="1325880"/>
            <a:ext cx="3154680" cy="365760"/>
          </a:xfrm>
          <a:prstGeom prst="rect">
            <a:avLst/>
          </a:prstGeom>
          <a:solidFill>
            <a:srgbClr val="FAF8FF"/>
          </a:solidFill>
          <a:ln w="12700">
            <a:solidFill>
              <a:srgbClr val="CDBBF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7048E8"/>
                </a:solidFill>
              </a:rPr>
              <a:t>Verplicht in je flow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138160" y="1719072"/>
            <a:ext cx="3154680" cy="932688"/>
          </a:xfrm>
          <a:prstGeom prst="rect">
            <a:avLst/>
          </a:prstGeom>
          <a:solidFill>
            <a:srgbClr val="FAF8FF"/>
          </a:solidFill>
          <a:ln w="12700">
            <a:solidFill>
              <a:srgbClr val="CDBB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Budgetcheck, reisprofiel, Gemini-advies, risico-route.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85800" y="32461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22222"/>
                </a:solidFill>
              </a:rPr>
              <a:t>Verwachte uitkomst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13232" y="3703320"/>
            <a:ext cx="105613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E9AAA"/>
                </a:solidFill>
              </a:rPr>
              <a:t>Een compact reisadvies met bestemmingstype, dagbudget, 3 activiteiten, 2 waarschuwingen en 3 vervolgvragen.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13232" y="562356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22222"/>
                </a:solidFill>
              </a:rPr>
              <a:t>Demo-vraag: laat live één normale input en één lastige input door je flow lopen.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" y="73152"/>
            <a:ext cx="12042648" cy="6711696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72C8D2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11676888" y="164592"/>
            <a:ext cx="237744" cy="237744"/>
          </a:xfrm>
          <a:prstGeom prst="rect">
            <a:avLst/>
          </a:prstGeom>
          <a:solidFill>
            <a:srgbClr val="FFFFFF">
              <a:alpha val="0"/>
            </a:srgbClr>
          </a:solidFill>
          <a:ln w="16510">
            <a:solidFill>
              <a:srgbClr val="72C8D2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9A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9184" y="647395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77777"/>
                </a:solidFill>
              </a:rPr>
              <a:t>Casus 2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402336"/>
            <a:ext cx="7955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22222"/>
                </a:solidFill>
              </a:rPr>
              <a:t>Projectcasus 2 — FestivalFlow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12064" y="850392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66666"/>
                </a:solidFill>
              </a:rPr>
              <a:t>Kies deze casus als je dit probleem technisch wilt oplossen met n8n + Gemini.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3886200" cy="365760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9AAA"/>
                </a:solidFill>
              </a:rPr>
              <a:t>Context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85800" y="1719072"/>
            <a:ext cx="3886200" cy="932688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Een evenementenbureau krijgt aanvragen voor kleine events en wil sneller een basisprogramma maken.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00600" y="1325880"/>
            <a:ext cx="3108960" cy="365760"/>
          </a:xfrm>
          <a:prstGeom prst="rect">
            <a:avLst/>
          </a:prstGeom>
          <a:solidFill>
            <a:srgbClr val="F7FAFF"/>
          </a:solidFill>
          <a:ln w="12700">
            <a:solidFill>
              <a:srgbClr val="BDD6F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F6FEB"/>
                </a:solidFill>
              </a:rPr>
              <a:t>Input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800600" y="1719072"/>
            <a:ext cx="3108960" cy="932688"/>
          </a:xfrm>
          <a:prstGeom prst="rect">
            <a:avLst/>
          </a:prstGeom>
          <a:solidFill>
            <a:srgbClr val="F7FAFF"/>
          </a:solidFill>
          <a:ln w="12700">
            <a:solidFill>
              <a:srgbClr val="BDD6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Doelgroep, aantal bezoekers, tijdsduur, thema, locatie, budget.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138160" y="1325880"/>
            <a:ext cx="3154680" cy="365760"/>
          </a:xfrm>
          <a:prstGeom prst="rect">
            <a:avLst/>
          </a:prstGeom>
          <a:solidFill>
            <a:srgbClr val="FAF8FF"/>
          </a:solidFill>
          <a:ln w="12700">
            <a:solidFill>
              <a:srgbClr val="CDBBF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7048E8"/>
                </a:solidFill>
              </a:rPr>
              <a:t>Verplicht in je flow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138160" y="1719072"/>
            <a:ext cx="3154680" cy="932688"/>
          </a:xfrm>
          <a:prstGeom prst="rect">
            <a:avLst/>
          </a:prstGeom>
          <a:solidFill>
            <a:srgbClr val="FAF8FF"/>
          </a:solidFill>
          <a:ln w="12700">
            <a:solidFill>
              <a:srgbClr val="CDBB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Validatie bezoekers/budget, programma-route, AI-programma.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85800" y="32461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22222"/>
                </a:solidFill>
              </a:rPr>
              <a:t>Verwachte uitkomst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13232" y="3703320"/>
            <a:ext cx="105613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E9AAA"/>
                </a:solidFill>
              </a:rPr>
              <a:t>Een draaiboek met tijdschema, benodigdheden, risico’s, personeelsadvies en een korte mail aan de klant.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13232" y="562356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22222"/>
                </a:solidFill>
              </a:rPr>
              <a:t>Demo-vraag: laat live één normale input en één lastige input door je flow lopen.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" y="73152"/>
            <a:ext cx="12042648" cy="6711696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72C8D2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11676888" y="164592"/>
            <a:ext cx="237744" cy="237744"/>
          </a:xfrm>
          <a:prstGeom prst="rect">
            <a:avLst/>
          </a:prstGeom>
          <a:solidFill>
            <a:srgbClr val="FFFFFF">
              <a:alpha val="0"/>
            </a:srgbClr>
          </a:solidFill>
          <a:ln w="16510">
            <a:solidFill>
              <a:srgbClr val="72C8D2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9A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9184" y="647395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77777"/>
                </a:solidFill>
              </a:rPr>
              <a:t>Casus 3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402336"/>
            <a:ext cx="7955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22222"/>
                </a:solidFill>
              </a:rPr>
              <a:t>Projectcasus 3 — FitFood Coach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12064" y="850392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66666"/>
                </a:solidFill>
              </a:rPr>
              <a:t>Kies deze casus als je dit probleem technisch wilt oplossen met n8n + Gemini.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3886200" cy="365760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9AAA"/>
                </a:solidFill>
              </a:rPr>
              <a:t>Context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85800" y="1719072"/>
            <a:ext cx="3886200" cy="932688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Een sportcentrum wil leden helpen met simpele weekmenu-ideeën zonder medisch advies te geven.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00600" y="1325880"/>
            <a:ext cx="3108960" cy="365760"/>
          </a:xfrm>
          <a:prstGeom prst="rect">
            <a:avLst/>
          </a:prstGeom>
          <a:solidFill>
            <a:srgbClr val="F7FAFF"/>
          </a:solidFill>
          <a:ln w="12700">
            <a:solidFill>
              <a:srgbClr val="BDD6F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F6FEB"/>
                </a:solidFill>
              </a:rPr>
              <a:t>Input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800600" y="1719072"/>
            <a:ext cx="3108960" cy="932688"/>
          </a:xfrm>
          <a:prstGeom prst="rect">
            <a:avLst/>
          </a:prstGeom>
          <a:solidFill>
            <a:srgbClr val="F7FAFF"/>
          </a:solidFill>
          <a:ln w="12700">
            <a:solidFill>
              <a:srgbClr val="BDD6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Doel, allergieën, budget, kooktijd, dieetvoorkeur, aantal personen.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138160" y="1325880"/>
            <a:ext cx="3154680" cy="365760"/>
          </a:xfrm>
          <a:prstGeom prst="rect">
            <a:avLst/>
          </a:prstGeom>
          <a:solidFill>
            <a:srgbClr val="FAF8FF"/>
          </a:solidFill>
          <a:ln w="12700">
            <a:solidFill>
              <a:srgbClr val="CDBBF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7048E8"/>
                </a:solidFill>
              </a:rPr>
              <a:t>Verplicht in je flow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138160" y="1719072"/>
            <a:ext cx="3154680" cy="932688"/>
          </a:xfrm>
          <a:prstGeom prst="rect">
            <a:avLst/>
          </a:prstGeom>
          <a:solidFill>
            <a:srgbClr val="FAF8FF"/>
          </a:solidFill>
          <a:ln w="12700">
            <a:solidFill>
              <a:srgbClr val="CDBB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Allergiecontrole, budgetroute, AI-menu, veiligheidsmelding.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85800" y="32461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22222"/>
                </a:solidFill>
              </a:rPr>
              <a:t>Verwachte uitkomst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13232" y="3703320"/>
            <a:ext cx="105613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E9AAA"/>
                </a:solidFill>
              </a:rPr>
              <a:t>Een veilig menuvoorstel met 3 maaltijden, boodschappenlijst, bereidingstijd en duidelijke disclaimer.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13232" y="562356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22222"/>
                </a:solidFill>
              </a:rPr>
              <a:t>Demo-vraag: laat live één normale input en één lastige input door je flow lopen.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" y="73152"/>
            <a:ext cx="12042648" cy="6711696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72C8D2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11676888" y="164592"/>
            <a:ext cx="237744" cy="237744"/>
          </a:xfrm>
          <a:prstGeom prst="rect">
            <a:avLst/>
          </a:prstGeom>
          <a:solidFill>
            <a:srgbClr val="FFFFFF">
              <a:alpha val="0"/>
            </a:srgbClr>
          </a:solidFill>
          <a:ln w="16510">
            <a:solidFill>
              <a:srgbClr val="72C8D2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9A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9184" y="647395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77777"/>
                </a:solidFill>
              </a:rPr>
              <a:t>Casus 4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402336"/>
            <a:ext cx="7955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22222"/>
                </a:solidFill>
              </a:rPr>
              <a:t>Projectcasus 4 — UitleenBot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12064" y="850392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66666"/>
                </a:solidFill>
              </a:rPr>
              <a:t>Kies deze casus als je dit probleem technisch wilt oplossen met n8n + Gemini.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3886200" cy="365760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9AAA"/>
                </a:solidFill>
              </a:rPr>
              <a:t>Context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85800" y="1719072"/>
            <a:ext cx="3886200" cy="932688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Een ICT-lab leent hardware uit. Studenten vullen vaak onvolledige aanvragen in.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00600" y="1325880"/>
            <a:ext cx="3108960" cy="365760"/>
          </a:xfrm>
          <a:prstGeom prst="rect">
            <a:avLst/>
          </a:prstGeom>
          <a:solidFill>
            <a:srgbClr val="F7FAFF"/>
          </a:solidFill>
          <a:ln w="12700">
            <a:solidFill>
              <a:srgbClr val="BDD6F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F6FEB"/>
                </a:solidFill>
              </a:rPr>
              <a:t>Input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800600" y="1719072"/>
            <a:ext cx="3108960" cy="932688"/>
          </a:xfrm>
          <a:prstGeom prst="rect">
            <a:avLst/>
          </a:prstGeom>
          <a:solidFill>
            <a:srgbClr val="F7FAFF"/>
          </a:solidFill>
          <a:ln w="12700">
            <a:solidFill>
              <a:srgbClr val="BDD6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Naam, klas, apparaat, datum, doel, urgentie, akkoord voorwaarden.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138160" y="1325880"/>
            <a:ext cx="3154680" cy="365760"/>
          </a:xfrm>
          <a:prstGeom prst="rect">
            <a:avLst/>
          </a:prstGeom>
          <a:solidFill>
            <a:srgbClr val="FAF8FF"/>
          </a:solidFill>
          <a:ln w="12700">
            <a:solidFill>
              <a:srgbClr val="CDBBF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7048E8"/>
                </a:solidFill>
              </a:rPr>
              <a:t>Verplicht in je flow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138160" y="1719072"/>
            <a:ext cx="3154680" cy="932688"/>
          </a:xfrm>
          <a:prstGeom prst="rect">
            <a:avLst/>
          </a:prstGeom>
          <a:solidFill>
            <a:srgbClr val="FAF8FF"/>
          </a:solidFill>
          <a:ln w="12700">
            <a:solidFill>
              <a:srgbClr val="CDBB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Compleetheidscheck, urgentieroute, AI-samenvatting, uitleenadvies.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85800" y="32461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22222"/>
                </a:solidFill>
              </a:rPr>
              <a:t>Verwachte uitkomst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13232" y="3703320"/>
            <a:ext cx="105613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E9AAA"/>
                </a:solidFill>
              </a:rPr>
              <a:t>Een uitleenadvies: goedkeuren, extra info vragen of afwijzen met reden en concrete vervolgstap.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13232" y="562356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22222"/>
                </a:solidFill>
              </a:rPr>
              <a:t>Demo-vraag: laat live één normale input en één lastige input door je flow lopen.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" y="73152"/>
            <a:ext cx="12042648" cy="6711696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72C8D2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11676888" y="164592"/>
            <a:ext cx="237744" cy="237744"/>
          </a:xfrm>
          <a:prstGeom prst="rect">
            <a:avLst/>
          </a:prstGeom>
          <a:solidFill>
            <a:srgbClr val="FFFFFF">
              <a:alpha val="0"/>
            </a:srgbClr>
          </a:solidFill>
          <a:ln w="16510">
            <a:solidFill>
              <a:srgbClr val="72C8D2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9A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9184" y="647395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77777"/>
                </a:solidFill>
              </a:rPr>
              <a:t>Casus 5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402336"/>
            <a:ext cx="7955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22222"/>
                </a:solidFill>
              </a:rPr>
              <a:t>Projectcasus 5 — ContentCrew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12064" y="850392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66666"/>
                </a:solidFill>
              </a:rPr>
              <a:t>Kies deze casus als je dit probleem technisch wilt oplossen met n8n + Gemini.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3886200" cy="365760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9AAA"/>
                </a:solidFill>
              </a:rPr>
              <a:t>Context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85800" y="1719072"/>
            <a:ext cx="3886200" cy="932688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Een mbo-team wil snel social posts maken voor open dagen, projecten en studentverhalen.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800600" y="1325880"/>
            <a:ext cx="3108960" cy="365760"/>
          </a:xfrm>
          <a:prstGeom prst="rect">
            <a:avLst/>
          </a:prstGeom>
          <a:solidFill>
            <a:srgbClr val="F7FAFF"/>
          </a:solidFill>
          <a:ln w="12700">
            <a:solidFill>
              <a:srgbClr val="BDD6F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F6FEB"/>
                </a:solidFill>
              </a:rPr>
              <a:t>Input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800600" y="1719072"/>
            <a:ext cx="3108960" cy="932688"/>
          </a:xfrm>
          <a:prstGeom prst="rect">
            <a:avLst/>
          </a:prstGeom>
          <a:solidFill>
            <a:srgbClr val="F7FAFF"/>
          </a:solidFill>
          <a:ln w="12700">
            <a:solidFill>
              <a:srgbClr val="BDD6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Doelgroep, kanaal, toon, onderwerp, datum, call-to-action.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8138160" y="1325880"/>
            <a:ext cx="3154680" cy="365760"/>
          </a:xfrm>
          <a:prstGeom prst="rect">
            <a:avLst/>
          </a:prstGeom>
          <a:solidFill>
            <a:srgbClr val="FAF8FF"/>
          </a:solidFill>
          <a:ln w="12700">
            <a:solidFill>
              <a:srgbClr val="CDBBF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7048E8"/>
                </a:solidFill>
              </a:rPr>
              <a:t>Verplicht in je flow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138160" y="1719072"/>
            <a:ext cx="3154680" cy="932688"/>
          </a:xfrm>
          <a:prstGeom prst="rect">
            <a:avLst/>
          </a:prstGeom>
          <a:solidFill>
            <a:srgbClr val="FAF8FF"/>
          </a:solidFill>
          <a:ln w="12700">
            <a:solidFill>
              <a:srgbClr val="CDBB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Kanaalroute, tooncontrole, AI-concept, reviewstap.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85800" y="32461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22222"/>
                </a:solidFill>
              </a:rPr>
              <a:t>Verwachte uitkomst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13232" y="3703320"/>
            <a:ext cx="1056132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E9AAA"/>
                </a:solidFill>
              </a:rPr>
              <a:t>Een conceptpost per kanaal, hashtags, risico-check en een reviewer-vraag voordat het gepubliceerd mag worden.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13232" y="562356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22222"/>
                </a:solidFill>
              </a:rPr>
              <a:t>Demo-vraag: laat live één normale input en één lastige input door je flow lopen.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" y="73152"/>
            <a:ext cx="12042648" cy="6711696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72C8D2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11676888" y="164592"/>
            <a:ext cx="237744" cy="237744"/>
          </a:xfrm>
          <a:prstGeom prst="rect">
            <a:avLst/>
          </a:prstGeom>
          <a:solidFill>
            <a:srgbClr val="FFFFFF">
              <a:alpha val="0"/>
            </a:srgbClr>
          </a:solidFill>
          <a:ln w="16510">
            <a:solidFill>
              <a:srgbClr val="72C8D2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9A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9184" y="647395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77777"/>
                </a:solidFill>
              </a:rPr>
              <a:t>Les 4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402336"/>
            <a:ext cx="7955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22222"/>
                </a:solidFill>
              </a:rPr>
              <a:t>Les 4 — Ontwerpen/Bouwen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12064" y="850392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640080" y="1234440"/>
            <a:ext cx="914400" cy="310896"/>
          </a:xfrm>
          <a:prstGeom prst="rect">
            <a:avLst/>
          </a:prstGeom>
          <a:solidFill>
            <a:srgbClr val="172B4D"/>
          </a:solidFill>
          <a:ln>
            <a:solidFill>
              <a:srgbClr val="172B4D"/>
            </a:solidFill>
          </a:ln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DOEL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600200" y="1225296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222222"/>
                </a:solidFill>
              </a:rPr>
              <a:t>Je weet precies welke input, beslissingen, AI-output en eindoutput je flow nodig heeft.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85800" y="2011680"/>
            <a:ext cx="251460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72C8D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9AAA"/>
                </a:solidFill>
              </a:rPr>
              <a:t>Maak dit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85800" y="2404872"/>
            <a:ext cx="2514600" cy="1618488"/>
          </a:xfrm>
          <a:prstGeom prst="rect">
            <a:avLst/>
          </a:prstGeom>
          <a:solidFill>
            <a:srgbClr val="FFFFFF"/>
          </a:solidFill>
          <a:ln w="12700">
            <a:solidFill>
              <a:srgbClr val="72C8D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1. Kies één casus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2. Bepaal 6 inputvelden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3. Teken je route in nodes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4. Schrijf AI-outputvelden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474720" y="2011680"/>
            <a:ext cx="251460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F0D39A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6A623"/>
                </a:solidFill>
              </a:rPr>
              <a:t>Beslisregels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3474720" y="2404872"/>
            <a:ext cx="2514600" cy="1618488"/>
          </a:xfrm>
          <a:prstGeom prst="rect">
            <a:avLst/>
          </a:prstGeom>
          <a:solidFill>
            <a:srgbClr val="FFFFFF"/>
          </a:solidFill>
          <a:ln w="12700">
            <a:solidFill>
              <a:srgbClr val="F0D39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Minimaal 3 regels: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• groen: goed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• oranje: check nodig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• rood: stop of afwijzen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263640" y="2011680"/>
            <a:ext cx="251460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BFE7CA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8E5A"/>
                </a:solidFill>
              </a:rPr>
              <a:t>Testdata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263640" y="2404872"/>
            <a:ext cx="2514600" cy="1618488"/>
          </a:xfrm>
          <a:prstGeom prst="rect">
            <a:avLst/>
          </a:prstGeom>
          <a:solidFill>
            <a:srgbClr val="FFFFFF"/>
          </a:solidFill>
          <a:ln w="12700">
            <a:solidFill>
              <a:srgbClr val="BFE7C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Maak alvast 8 inputs: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• 4 normaal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• 2 randgevallen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• 2 foutgevallen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9052560" y="2011680"/>
            <a:ext cx="219456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DBBF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7048E8"/>
                </a:solidFill>
              </a:rPr>
              <a:t>Klaar als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9052560" y="2404872"/>
            <a:ext cx="2194560" cy="1618488"/>
          </a:xfrm>
          <a:prstGeom prst="rect">
            <a:avLst/>
          </a:prstGeom>
          <a:solidFill>
            <a:srgbClr val="FFFFFF"/>
          </a:solidFill>
          <a:ln w="12700">
            <a:solidFill>
              <a:srgbClr val="CDBB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Je kunt in 60 sec uitleggen: input → regels → AI → output.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713232" y="5166360"/>
            <a:ext cx="10607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9AAA"/>
                </a:solidFill>
              </a:rPr>
              <a:t>Inleverbaar aan einde les: screenshot of export van je </a:t>
            </a:r>
            <a:r>
              <a:rPr lang="en-US" sz="1400" b="1" dirty="0" err="1">
                <a:solidFill>
                  <a:srgbClr val="1E9AAA"/>
                </a:solidFill>
              </a:rPr>
              <a:t>ontwerp</a:t>
            </a:r>
            <a:r>
              <a:rPr lang="en-US" sz="1400" b="1" dirty="0">
                <a:solidFill>
                  <a:srgbClr val="1E9AAA"/>
                </a:solidFill>
              </a:rPr>
              <a:t>/flow + lijst met 8 testinputs.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" y="73152"/>
            <a:ext cx="12042648" cy="6711696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72C8D2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11676888" y="164592"/>
            <a:ext cx="237744" cy="237744"/>
          </a:xfrm>
          <a:prstGeom prst="rect">
            <a:avLst/>
          </a:prstGeom>
          <a:solidFill>
            <a:srgbClr val="FFFFFF">
              <a:alpha val="0"/>
            </a:srgbClr>
          </a:solidFill>
          <a:ln w="16510">
            <a:solidFill>
              <a:srgbClr val="72C8D2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9A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9184" y="647395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77777"/>
                </a:solidFill>
              </a:rPr>
              <a:t>Les 5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402336"/>
            <a:ext cx="7955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22222"/>
                </a:solidFill>
              </a:rPr>
              <a:t>Les 5 — Bouwen (2/2)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12064" y="850392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66666"/>
                </a:solidFill>
              </a:rPr>
              <a:t>Vandaag moet je hoofdfow live kunnen draaien zonder dat alles perfect is.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685800" y="1234440"/>
            <a:ext cx="2286000" cy="365760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9AAA"/>
                </a:solidFill>
              </a:rPr>
              <a:t>Start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85800" y="1627632"/>
            <a:ext cx="2286000" cy="1527048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Manual Trigger of Webhook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+ nette inputvelden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+ testdata klaarzetten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200400" y="1234440"/>
            <a:ext cx="2286000" cy="365760"/>
          </a:xfrm>
          <a:prstGeom prst="rect">
            <a:avLst/>
          </a:prstGeom>
          <a:solidFill>
            <a:srgbClr val="F7FAFF"/>
          </a:solidFill>
          <a:ln w="12700">
            <a:solidFill>
              <a:srgbClr val="BDD6F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F6FEB"/>
                </a:solidFill>
              </a:rPr>
              <a:t>Verwerk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200400" y="1627632"/>
            <a:ext cx="2286000" cy="1527048"/>
          </a:xfrm>
          <a:prstGeom prst="rect">
            <a:avLst/>
          </a:prstGeom>
          <a:solidFill>
            <a:srgbClr val="F7FAFF"/>
          </a:solidFill>
          <a:ln w="12700">
            <a:solidFill>
              <a:srgbClr val="BDD6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Edit Fields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+ expressions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+ Code-node mag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+ duidelijke namen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5715000" y="1234440"/>
            <a:ext cx="2286000" cy="365760"/>
          </a:xfrm>
          <a:prstGeom prst="rect">
            <a:avLst/>
          </a:prstGeom>
          <a:solidFill>
            <a:srgbClr val="FFFDF7"/>
          </a:solidFill>
          <a:ln w="12700">
            <a:solidFill>
              <a:srgbClr val="F0D39A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6A623"/>
                </a:solidFill>
              </a:rPr>
              <a:t>Beslis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715000" y="1627632"/>
            <a:ext cx="2286000" cy="1527048"/>
          </a:xfrm>
          <a:prstGeom prst="rect">
            <a:avLst/>
          </a:prstGeom>
          <a:solidFill>
            <a:srgbClr val="FFFDF7"/>
          </a:solidFill>
          <a:ln w="12700">
            <a:solidFill>
              <a:srgbClr val="F0D39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IF of Switch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+ minimaal 3 routes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+ stoproute bij slechte input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8229600" y="1234440"/>
            <a:ext cx="2697480" cy="365760"/>
          </a:xfrm>
          <a:prstGeom prst="rect">
            <a:avLst/>
          </a:prstGeom>
          <a:solidFill>
            <a:srgbClr val="FAF8FF"/>
          </a:solidFill>
          <a:ln w="12700">
            <a:solidFill>
              <a:srgbClr val="CDBBF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7048E8"/>
                </a:solidFill>
              </a:rPr>
              <a:t>AI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8229600" y="1627632"/>
            <a:ext cx="2697480" cy="1527048"/>
          </a:xfrm>
          <a:prstGeom prst="rect">
            <a:avLst/>
          </a:prstGeom>
          <a:solidFill>
            <a:srgbClr val="FAF8FF"/>
          </a:solidFill>
          <a:ln w="12700">
            <a:solidFill>
              <a:srgbClr val="CDBB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Gemini alleen voeren met relevante data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+ korte JSON terugvragen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85800" y="379476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22222"/>
                </a:solidFill>
              </a:rPr>
              <a:t>Minimale flow die vandaag moet bestaan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85800" y="4343400"/>
            <a:ext cx="114300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Input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1828800" y="4549140"/>
            <a:ext cx="320040" cy="0"/>
          </a:xfrm>
          <a:prstGeom prst="line">
            <a:avLst/>
          </a:prstGeom>
          <a:noFill/>
          <a:ln w="25400">
            <a:solidFill>
              <a:srgbClr val="1E9AA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NL"/>
          </a:p>
        </p:txBody>
      </p:sp>
      <p:sp>
        <p:nvSpPr>
          <p:cNvPr id="18" name="Text 16"/>
          <p:cNvSpPr/>
          <p:nvPr/>
        </p:nvSpPr>
        <p:spPr>
          <a:xfrm>
            <a:off x="2148840" y="4343400"/>
            <a:ext cx="132588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Validatie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3474720" y="4549140"/>
            <a:ext cx="320040" cy="0"/>
          </a:xfrm>
          <a:prstGeom prst="line">
            <a:avLst/>
          </a:prstGeom>
          <a:noFill/>
          <a:ln w="25400">
            <a:solidFill>
              <a:srgbClr val="1E9AA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NL"/>
          </a:p>
        </p:txBody>
      </p:sp>
      <p:sp>
        <p:nvSpPr>
          <p:cNvPr id="20" name="Text 18"/>
          <p:cNvSpPr/>
          <p:nvPr/>
        </p:nvSpPr>
        <p:spPr>
          <a:xfrm>
            <a:off x="3794760" y="4343400"/>
            <a:ext cx="141732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Berekening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5212080" y="4549140"/>
            <a:ext cx="320040" cy="0"/>
          </a:xfrm>
          <a:prstGeom prst="line">
            <a:avLst/>
          </a:prstGeom>
          <a:noFill/>
          <a:ln w="25400">
            <a:solidFill>
              <a:srgbClr val="1E9AA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NL"/>
          </a:p>
        </p:txBody>
      </p:sp>
      <p:sp>
        <p:nvSpPr>
          <p:cNvPr id="22" name="Text 20"/>
          <p:cNvSpPr/>
          <p:nvPr/>
        </p:nvSpPr>
        <p:spPr>
          <a:xfrm>
            <a:off x="5532120" y="4343400"/>
            <a:ext cx="123444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Gemini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6766560" y="4549140"/>
            <a:ext cx="320040" cy="0"/>
          </a:xfrm>
          <a:prstGeom prst="line">
            <a:avLst/>
          </a:prstGeom>
          <a:noFill/>
          <a:ln w="25400">
            <a:solidFill>
              <a:srgbClr val="1E9AA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NL"/>
          </a:p>
        </p:txBody>
      </p:sp>
      <p:sp>
        <p:nvSpPr>
          <p:cNvPr id="24" name="Text 22"/>
          <p:cNvSpPr/>
          <p:nvPr/>
        </p:nvSpPr>
        <p:spPr>
          <a:xfrm>
            <a:off x="7086600" y="4343400"/>
            <a:ext cx="123444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Router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8321040" y="4549140"/>
            <a:ext cx="320040" cy="0"/>
          </a:xfrm>
          <a:prstGeom prst="line">
            <a:avLst/>
          </a:prstGeom>
          <a:noFill/>
          <a:ln w="25400">
            <a:solidFill>
              <a:srgbClr val="1E9AA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NL"/>
          </a:p>
        </p:txBody>
      </p:sp>
      <p:sp>
        <p:nvSpPr>
          <p:cNvPr id="26" name="Text 24"/>
          <p:cNvSpPr/>
          <p:nvPr/>
        </p:nvSpPr>
        <p:spPr>
          <a:xfrm>
            <a:off x="8641080" y="4343400"/>
            <a:ext cx="1234440" cy="411480"/>
          </a:xfrm>
          <a:prstGeom prst="rect">
            <a:avLst/>
          </a:prstGeom>
          <a:solidFill>
            <a:srgbClr val="72C8D2"/>
          </a:solidFill>
          <a:ln w="12700">
            <a:solidFill>
              <a:srgbClr val="1E9AAA"/>
            </a:solidFill>
          </a:ln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22222"/>
                </a:solidFill>
              </a:rPr>
              <a:t>Output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713232" y="580644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9AAA"/>
                </a:solidFill>
              </a:rPr>
              <a:t>Klaar als: je hebt minimaal 1 normale testcase volledig door de flow gekregen.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" y="73152"/>
            <a:ext cx="12042648" cy="6711696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72C8D2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11676888" y="164592"/>
            <a:ext cx="237744" cy="237744"/>
          </a:xfrm>
          <a:prstGeom prst="rect">
            <a:avLst/>
          </a:prstGeom>
          <a:solidFill>
            <a:srgbClr val="FFFFFF">
              <a:alpha val="0"/>
            </a:srgbClr>
          </a:solidFill>
          <a:ln w="16510">
            <a:solidFill>
              <a:srgbClr val="72C8D2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9A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9184" y="647395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77777"/>
                </a:solidFill>
              </a:rPr>
              <a:t>Les 6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402336"/>
            <a:ext cx="7955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22222"/>
                </a:solidFill>
              </a:rPr>
              <a:t>Les 6 — Testen 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12064" y="850392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66666"/>
                </a:solidFill>
              </a:rPr>
              <a:t>Vandaag bewijs je dat je flow niet toevallig één keer werkte.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685800" y="12344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222222"/>
                </a:solidFill>
              </a:rPr>
              <a:t>Testmatrix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685800" y="1691640"/>
            <a:ext cx="1005840" cy="329184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#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920240" y="1691640"/>
            <a:ext cx="2423160" cy="329184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Input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572000" y="1691640"/>
            <a:ext cx="2331720" cy="329184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Verwacht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132320" y="1691640"/>
            <a:ext cx="2057400" cy="329184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Werkelijk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9418320" y="1691640"/>
            <a:ext cx="1737360" cy="329184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OK?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85800" y="2057400"/>
            <a:ext cx="100584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000000"/>
                </a:solidFill>
              </a:rPr>
              <a:t>1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1920240" y="2057400"/>
            <a:ext cx="242316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Normaal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4572000" y="2057400"/>
            <a:ext cx="233172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route + output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7132320" y="2057400"/>
            <a:ext cx="205740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execution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9418320" y="2057400"/>
            <a:ext cx="173736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000000"/>
                </a:solidFill>
              </a:rPr>
              <a:t>ja/nee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685800" y="2404872"/>
            <a:ext cx="100584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000000"/>
                </a:solidFill>
              </a:rPr>
              <a:t>2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1920240" y="2404872"/>
            <a:ext cx="242316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Normaal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4572000" y="2404872"/>
            <a:ext cx="233172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route + output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7132320" y="2404872"/>
            <a:ext cx="205740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execution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9418320" y="2404872"/>
            <a:ext cx="173736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000000"/>
                </a:solidFill>
              </a:rPr>
              <a:t>ja/nee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685800" y="2752344"/>
            <a:ext cx="100584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000000"/>
                </a:solidFill>
              </a:rPr>
              <a:t>3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1920240" y="2752344"/>
            <a:ext cx="242316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Randgeval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4572000" y="2752344"/>
            <a:ext cx="233172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route + output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7132320" y="2752344"/>
            <a:ext cx="205740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execution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9418320" y="2752344"/>
            <a:ext cx="173736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000000"/>
                </a:solidFill>
              </a:rPr>
              <a:t>ja/nee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685800" y="3099816"/>
            <a:ext cx="100584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000000"/>
                </a:solidFill>
              </a:rPr>
              <a:t>4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920240" y="3099816"/>
            <a:ext cx="242316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Randgeval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4572000" y="3099816"/>
            <a:ext cx="233172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route + output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7132320" y="3099816"/>
            <a:ext cx="205740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execution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9418320" y="3099816"/>
            <a:ext cx="173736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000000"/>
                </a:solidFill>
              </a:rPr>
              <a:t>ja/nee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685800" y="3447288"/>
            <a:ext cx="100584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000000"/>
                </a:solidFill>
              </a:rPr>
              <a:t>5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1920240" y="3447288"/>
            <a:ext cx="242316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Fout</a:t>
            </a:r>
            <a:endParaRPr lang="en-US" sz="850" dirty="0"/>
          </a:p>
        </p:txBody>
      </p:sp>
      <p:sp>
        <p:nvSpPr>
          <p:cNvPr id="35" name="Text 33"/>
          <p:cNvSpPr/>
          <p:nvPr/>
        </p:nvSpPr>
        <p:spPr>
          <a:xfrm>
            <a:off x="4572000" y="3447288"/>
            <a:ext cx="233172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route + output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7132320" y="3447288"/>
            <a:ext cx="205740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execution</a:t>
            </a:r>
            <a:endParaRPr lang="en-US" sz="850" dirty="0"/>
          </a:p>
        </p:txBody>
      </p:sp>
      <p:sp>
        <p:nvSpPr>
          <p:cNvPr id="37" name="Text 35"/>
          <p:cNvSpPr/>
          <p:nvPr/>
        </p:nvSpPr>
        <p:spPr>
          <a:xfrm>
            <a:off x="9418320" y="3447288"/>
            <a:ext cx="173736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000000"/>
                </a:solidFill>
              </a:rPr>
              <a:t>ja/nee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685800" y="3794760"/>
            <a:ext cx="100584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000000"/>
                </a:solidFill>
              </a:rPr>
              <a:t>6</a:t>
            </a:r>
            <a:endParaRPr lang="en-US" sz="850" dirty="0"/>
          </a:p>
        </p:txBody>
      </p:sp>
      <p:sp>
        <p:nvSpPr>
          <p:cNvPr id="39" name="Text 37"/>
          <p:cNvSpPr/>
          <p:nvPr/>
        </p:nvSpPr>
        <p:spPr>
          <a:xfrm>
            <a:off x="1920240" y="3794760"/>
            <a:ext cx="242316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Fout</a:t>
            </a:r>
            <a:endParaRPr lang="en-US" sz="850" dirty="0"/>
          </a:p>
        </p:txBody>
      </p:sp>
      <p:sp>
        <p:nvSpPr>
          <p:cNvPr id="40" name="Text 38"/>
          <p:cNvSpPr/>
          <p:nvPr/>
        </p:nvSpPr>
        <p:spPr>
          <a:xfrm>
            <a:off x="4572000" y="3794760"/>
            <a:ext cx="233172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route + output</a:t>
            </a:r>
            <a:endParaRPr lang="en-US" sz="850" dirty="0"/>
          </a:p>
        </p:txBody>
      </p:sp>
      <p:sp>
        <p:nvSpPr>
          <p:cNvPr id="41" name="Text 39"/>
          <p:cNvSpPr/>
          <p:nvPr/>
        </p:nvSpPr>
        <p:spPr>
          <a:xfrm>
            <a:off x="7132320" y="3794760"/>
            <a:ext cx="205740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execution</a:t>
            </a:r>
            <a:endParaRPr lang="en-US" sz="850" dirty="0"/>
          </a:p>
        </p:txBody>
      </p:sp>
      <p:sp>
        <p:nvSpPr>
          <p:cNvPr id="42" name="Text 40"/>
          <p:cNvSpPr/>
          <p:nvPr/>
        </p:nvSpPr>
        <p:spPr>
          <a:xfrm>
            <a:off x="9418320" y="3794760"/>
            <a:ext cx="173736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000000"/>
                </a:solidFill>
              </a:rPr>
              <a:t>ja/nee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685800" y="4142232"/>
            <a:ext cx="100584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000000"/>
                </a:solidFill>
              </a:rPr>
              <a:t>7</a:t>
            </a:r>
            <a:endParaRPr lang="en-US" sz="850" dirty="0"/>
          </a:p>
        </p:txBody>
      </p:sp>
      <p:sp>
        <p:nvSpPr>
          <p:cNvPr id="44" name="Text 42"/>
          <p:cNvSpPr/>
          <p:nvPr/>
        </p:nvSpPr>
        <p:spPr>
          <a:xfrm>
            <a:off x="1920240" y="4142232"/>
            <a:ext cx="242316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Creatief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4572000" y="4142232"/>
            <a:ext cx="233172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route + output</a:t>
            </a:r>
            <a:endParaRPr lang="en-US" sz="850" dirty="0"/>
          </a:p>
        </p:txBody>
      </p:sp>
      <p:sp>
        <p:nvSpPr>
          <p:cNvPr id="46" name="Text 44"/>
          <p:cNvSpPr/>
          <p:nvPr/>
        </p:nvSpPr>
        <p:spPr>
          <a:xfrm>
            <a:off x="7132320" y="4142232"/>
            <a:ext cx="205740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execution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9418320" y="4142232"/>
            <a:ext cx="173736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000000"/>
                </a:solidFill>
              </a:rPr>
              <a:t>ja/nee</a:t>
            </a:r>
            <a:endParaRPr lang="en-US" sz="850" dirty="0"/>
          </a:p>
        </p:txBody>
      </p:sp>
      <p:sp>
        <p:nvSpPr>
          <p:cNvPr id="48" name="Text 46"/>
          <p:cNvSpPr/>
          <p:nvPr/>
        </p:nvSpPr>
        <p:spPr>
          <a:xfrm>
            <a:off x="685800" y="4489704"/>
            <a:ext cx="100584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000000"/>
                </a:solidFill>
              </a:rPr>
              <a:t>8</a:t>
            </a:r>
            <a:endParaRPr lang="en-US" sz="850" dirty="0"/>
          </a:p>
        </p:txBody>
      </p:sp>
      <p:sp>
        <p:nvSpPr>
          <p:cNvPr id="49" name="Text 47"/>
          <p:cNvSpPr/>
          <p:nvPr/>
        </p:nvSpPr>
        <p:spPr>
          <a:xfrm>
            <a:off x="1920240" y="4489704"/>
            <a:ext cx="242316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Misbruik</a:t>
            </a:r>
            <a:endParaRPr lang="en-US" sz="850" dirty="0"/>
          </a:p>
        </p:txBody>
      </p:sp>
      <p:sp>
        <p:nvSpPr>
          <p:cNvPr id="50" name="Text 48"/>
          <p:cNvSpPr/>
          <p:nvPr/>
        </p:nvSpPr>
        <p:spPr>
          <a:xfrm>
            <a:off x="4572000" y="4489704"/>
            <a:ext cx="233172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route + output</a:t>
            </a:r>
            <a:endParaRPr lang="en-US" sz="850" dirty="0"/>
          </a:p>
        </p:txBody>
      </p:sp>
      <p:sp>
        <p:nvSpPr>
          <p:cNvPr id="51" name="Text 49"/>
          <p:cNvSpPr/>
          <p:nvPr/>
        </p:nvSpPr>
        <p:spPr>
          <a:xfrm>
            <a:off x="7132320" y="4489704"/>
            <a:ext cx="205740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000000"/>
                </a:solidFill>
              </a:rPr>
              <a:t>execution</a:t>
            </a:r>
            <a:endParaRPr lang="en-US" sz="850" dirty="0"/>
          </a:p>
        </p:txBody>
      </p:sp>
      <p:sp>
        <p:nvSpPr>
          <p:cNvPr id="52" name="Text 50"/>
          <p:cNvSpPr/>
          <p:nvPr/>
        </p:nvSpPr>
        <p:spPr>
          <a:xfrm>
            <a:off x="9418320" y="4489704"/>
            <a:ext cx="1737360" cy="274320"/>
          </a:xfrm>
          <a:prstGeom prst="rect">
            <a:avLst/>
          </a:prstGeom>
          <a:solidFill>
            <a:srgbClr val="FFFFFF"/>
          </a:solidFill>
          <a:ln>
            <a:solidFill>
              <a:srgbClr val="D8DEE3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000000"/>
                </a:solidFill>
              </a:rPr>
              <a:t>ja/nee</a:t>
            </a:r>
            <a:endParaRPr lang="en-US" sz="850" dirty="0"/>
          </a:p>
        </p:txBody>
      </p:sp>
      <p:sp>
        <p:nvSpPr>
          <p:cNvPr id="53" name="Text 51"/>
          <p:cNvSpPr/>
          <p:nvPr/>
        </p:nvSpPr>
        <p:spPr>
          <a:xfrm>
            <a:off x="685800" y="5166360"/>
            <a:ext cx="3383280" cy="365760"/>
          </a:xfrm>
          <a:prstGeom prst="rect">
            <a:avLst/>
          </a:prstGeom>
          <a:solidFill>
            <a:srgbClr val="FFFDF7"/>
          </a:solidFill>
          <a:ln w="12700">
            <a:solidFill>
              <a:srgbClr val="F0D39A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6A623"/>
                </a:solidFill>
              </a:rPr>
              <a:t>Let op credits</a:t>
            </a:r>
            <a:endParaRPr lang="en-US" sz="1300" dirty="0"/>
          </a:p>
        </p:txBody>
      </p:sp>
      <p:sp>
        <p:nvSpPr>
          <p:cNvPr id="54" name="Text 52"/>
          <p:cNvSpPr/>
          <p:nvPr/>
        </p:nvSpPr>
        <p:spPr>
          <a:xfrm>
            <a:off x="685800" y="5559552"/>
            <a:ext cx="3383280" cy="429768"/>
          </a:xfrm>
          <a:prstGeom prst="rect">
            <a:avLst/>
          </a:prstGeom>
          <a:solidFill>
            <a:srgbClr val="FFFDF7"/>
          </a:solidFill>
          <a:ln w="12700">
            <a:solidFill>
              <a:srgbClr val="F0D39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Voer Gemini niet steeds opnieuw uit. Test eerst validatie en routes zonder AI.</a:t>
            </a:r>
            <a:endParaRPr lang="en-US" sz="1050" dirty="0"/>
          </a:p>
        </p:txBody>
      </p:sp>
      <p:sp>
        <p:nvSpPr>
          <p:cNvPr id="55" name="Text 53"/>
          <p:cNvSpPr/>
          <p:nvPr/>
        </p:nvSpPr>
        <p:spPr>
          <a:xfrm>
            <a:off x="4343400" y="5166360"/>
            <a:ext cx="3383280" cy="365760"/>
          </a:xfrm>
          <a:prstGeom prst="rect">
            <a:avLst/>
          </a:prstGeom>
          <a:solidFill>
            <a:srgbClr val="F7FFF9"/>
          </a:solidFill>
          <a:ln w="12700">
            <a:solidFill>
              <a:srgbClr val="BFE7CA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8E5A"/>
                </a:solidFill>
              </a:rPr>
              <a:t>Klaar als</a:t>
            </a:r>
            <a:endParaRPr lang="en-US" sz="1300" dirty="0"/>
          </a:p>
        </p:txBody>
      </p:sp>
      <p:sp>
        <p:nvSpPr>
          <p:cNvPr id="56" name="Text 54"/>
          <p:cNvSpPr/>
          <p:nvPr/>
        </p:nvSpPr>
        <p:spPr>
          <a:xfrm>
            <a:off x="4343400" y="5559552"/>
            <a:ext cx="3383280" cy="429768"/>
          </a:xfrm>
          <a:prstGeom prst="rect">
            <a:avLst/>
          </a:prstGeom>
          <a:solidFill>
            <a:srgbClr val="F7FFF9"/>
          </a:solidFill>
          <a:ln w="12700">
            <a:solidFill>
              <a:srgbClr val="BFE7C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Je hebt 8 executions en weet precies welke test nog faalt.</a:t>
            </a:r>
            <a:endParaRPr lang="en-US" sz="1050" dirty="0"/>
          </a:p>
        </p:txBody>
      </p:sp>
      <p:sp>
        <p:nvSpPr>
          <p:cNvPr id="57" name="Text 55"/>
          <p:cNvSpPr/>
          <p:nvPr/>
        </p:nvSpPr>
        <p:spPr>
          <a:xfrm>
            <a:off x="8001000" y="5166360"/>
            <a:ext cx="3063240" cy="365760"/>
          </a:xfrm>
          <a:prstGeom prst="rect">
            <a:avLst/>
          </a:prstGeom>
          <a:solidFill>
            <a:srgbClr val="FAF8FF"/>
          </a:solidFill>
          <a:ln w="12700">
            <a:solidFill>
              <a:srgbClr val="CDBBFF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7048E8"/>
                </a:solidFill>
              </a:rPr>
              <a:t>Verbeter</a:t>
            </a:r>
            <a:endParaRPr lang="en-US" sz="1300" dirty="0"/>
          </a:p>
        </p:txBody>
      </p:sp>
      <p:sp>
        <p:nvSpPr>
          <p:cNvPr id="58" name="Text 56"/>
          <p:cNvSpPr/>
          <p:nvPr/>
        </p:nvSpPr>
        <p:spPr>
          <a:xfrm>
            <a:off x="8001000" y="5559552"/>
            <a:ext cx="3063240" cy="429768"/>
          </a:xfrm>
          <a:prstGeom prst="rect">
            <a:avLst/>
          </a:prstGeom>
          <a:solidFill>
            <a:srgbClr val="FAF8FF"/>
          </a:solidFill>
          <a:ln w="12700">
            <a:solidFill>
              <a:srgbClr val="CDBBFF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Los minimaal 2 fouten op of documenteer waarom dat niet lukt.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" y="73152"/>
            <a:ext cx="12042648" cy="6711696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72C8D2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11676888" y="164592"/>
            <a:ext cx="237744" cy="237744"/>
          </a:xfrm>
          <a:prstGeom prst="rect">
            <a:avLst/>
          </a:prstGeom>
          <a:solidFill>
            <a:srgbClr val="FFFFFF">
              <a:alpha val="0"/>
            </a:srgbClr>
          </a:solidFill>
          <a:ln w="16510">
            <a:solidFill>
              <a:srgbClr val="72C8D2"/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9A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9184" y="647395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777777"/>
                </a:solidFill>
              </a:rPr>
              <a:t>Les 7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502920" y="402336"/>
            <a:ext cx="7955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222222"/>
                </a:solidFill>
              </a:rPr>
              <a:t>Les 7 — Demo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512064" y="850392"/>
            <a:ext cx="7955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66666"/>
                </a:solidFill>
              </a:rPr>
              <a:t>Vandaag laat je zien wat je gebouwd hebt en waarom het goed genoeg is.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685800" y="1325880"/>
            <a:ext cx="731520" cy="310896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 min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600200" y="1325880"/>
            <a:ext cx="128016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22222"/>
                </a:solidFill>
              </a:rPr>
              <a:t>Casus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017520" y="1325880"/>
            <a:ext cx="676656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22222"/>
                </a:solidFill>
              </a:rPr>
              <a:t>Welk probleem los je op? Voor wie?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85800" y="2057400"/>
            <a:ext cx="731520" cy="310896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 min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600200" y="2057400"/>
            <a:ext cx="128016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22222"/>
                </a:solidFill>
              </a:rPr>
              <a:t>Ontwerp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017520" y="2057400"/>
            <a:ext cx="676656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22222"/>
                </a:solidFill>
              </a:rPr>
              <a:t>Laat input, routes en AI-stap zien.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85800" y="2788920"/>
            <a:ext cx="731520" cy="310896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 min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1600200" y="2788920"/>
            <a:ext cx="128016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22222"/>
                </a:solidFill>
              </a:rPr>
              <a:t>Live demo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017520" y="2788920"/>
            <a:ext cx="676656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22222"/>
                </a:solidFill>
              </a:rPr>
              <a:t>Draai normale + lastige input live.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85800" y="3520440"/>
            <a:ext cx="731520" cy="310896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 min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600200" y="3520440"/>
            <a:ext cx="128016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22222"/>
                </a:solidFill>
              </a:rPr>
              <a:t>Testbewijs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017520" y="3520440"/>
            <a:ext cx="676656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22222"/>
                </a:solidFill>
              </a:rPr>
              <a:t>Laat 8 testcases en verbeteringen zien.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85800" y="4251960"/>
            <a:ext cx="731520" cy="310896"/>
          </a:xfrm>
          <a:prstGeom prst="rect">
            <a:avLst/>
          </a:prstGeom>
          <a:solidFill>
            <a:srgbClr val="1E9AAA"/>
          </a:solidFill>
          <a:ln>
            <a:solidFill>
              <a:srgbClr val="1E9AAA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 min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600200" y="4251960"/>
            <a:ext cx="128016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22222"/>
                </a:solidFill>
              </a:rPr>
              <a:t>Reflectie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017520" y="4251960"/>
            <a:ext cx="676656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22222"/>
                </a:solidFill>
              </a:rPr>
              <a:t>Waar zou je dit nog verbeteren?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85800" y="5166360"/>
            <a:ext cx="3200400" cy="365760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9AAA"/>
                </a:solidFill>
              </a:rPr>
              <a:t>Lever in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85800" y="5559552"/>
            <a:ext cx="3200400" cy="384048"/>
          </a:xfrm>
          <a:prstGeom prst="rect">
            <a:avLst/>
          </a:prstGeom>
          <a:solidFill>
            <a:srgbClr val="F8FFFF"/>
          </a:solidFill>
          <a:ln w="12700">
            <a:solidFill>
              <a:srgbClr val="72C8D2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Workflow export + screenshot van canvas + testmatrix.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251960" y="5166360"/>
            <a:ext cx="3200400" cy="365760"/>
          </a:xfrm>
          <a:prstGeom prst="rect">
            <a:avLst/>
          </a:prstGeom>
          <a:solidFill>
            <a:srgbClr val="F7FFF9"/>
          </a:solidFill>
          <a:ln w="12700">
            <a:solidFill>
              <a:srgbClr val="BFE7CA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8E5A"/>
                </a:solidFill>
              </a:rPr>
              <a:t>Extra sterk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251960" y="5559552"/>
            <a:ext cx="3200400" cy="384048"/>
          </a:xfrm>
          <a:prstGeom prst="rect">
            <a:avLst/>
          </a:prstGeom>
          <a:solidFill>
            <a:srgbClr val="F7FFF9"/>
          </a:solidFill>
          <a:ln w="12700">
            <a:solidFill>
              <a:srgbClr val="BFE7C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Netjes gelabelde nodes, foutpad en security/credits-tip.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818120" y="5166360"/>
            <a:ext cx="3200400" cy="365760"/>
          </a:xfrm>
          <a:prstGeom prst="rect">
            <a:avLst/>
          </a:prstGeom>
          <a:solidFill>
            <a:srgbClr val="FFFDF7"/>
          </a:solidFill>
          <a:ln w="12700">
            <a:solidFill>
              <a:srgbClr val="F0D39A"/>
            </a:solidFill>
          </a:ln>
        </p:spPr>
        <p:txBody>
          <a:bodyPr wrap="square" lIns="762" tIns="762" rIns="762" bIns="762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F6A623"/>
                </a:solidFill>
              </a:rPr>
              <a:t>Niet doen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7818120" y="5559552"/>
            <a:ext cx="3200400" cy="384048"/>
          </a:xfrm>
          <a:prstGeom prst="rect">
            <a:avLst/>
          </a:prstGeom>
          <a:solidFill>
            <a:srgbClr val="FFFDF7"/>
          </a:solidFill>
          <a:ln w="12700">
            <a:solidFill>
              <a:srgbClr val="F0D39A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222222"/>
                </a:solidFill>
              </a:rPr>
              <a:t>Alleen screenshots tonen zonder live execution.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6310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2165</Words>
  <Application>Microsoft Office PowerPoint</Application>
  <PresentationFormat>Breedbeeld</PresentationFormat>
  <Paragraphs>417</Paragraphs>
  <Slides>19</Slides>
  <Notes>17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2" baseType="lpstr">
      <vt:lpstr>Aptos</vt:lpstr>
      <vt:lpstr>Arial</vt:lpstr>
      <vt:lpstr>Office Theme</vt:lpstr>
      <vt:lpstr>Procesautomatisering met AI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Aventus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Procesautomatisering met n8n + Gemini</dc:title>
  <dc:subject>n8n + Gemini API periode voor studenten</dc:subject>
  <dc:creator>Jimmy Scheer / Aventus</dc:creator>
  <cp:lastModifiedBy>Jimmy Scheer</cp:lastModifiedBy>
  <cp:revision>1</cp:revision>
  <dcterms:created xsi:type="dcterms:W3CDTF">2026-09-07T14:56:36Z</dcterms:created>
  <dcterms:modified xsi:type="dcterms:W3CDTF">2026-09-08T12:20:27Z</dcterms:modified>
</cp:coreProperties>
</file>